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2"/>
  </p:notesMasterIdLst>
  <p:sldIdLst>
    <p:sldId id="256" r:id="rId5"/>
    <p:sldId id="273" r:id="rId6"/>
    <p:sldId id="274" r:id="rId7"/>
    <p:sldId id="355" r:id="rId8"/>
    <p:sldId id="354" r:id="rId9"/>
    <p:sldId id="353" r:id="rId10"/>
    <p:sldId id="27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FFF4F"/>
    <a:srgbClr val="FF33CC"/>
    <a:srgbClr val="FF0066"/>
    <a:srgbClr val="96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8F52-59AC-47B0-825A-F4CAD847646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05BC0-3FDF-4892-8E15-4319A24F59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33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A544D-FB93-46EB-8E36-B4A50ADD7E3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101D92-16DC-46AC-8BBE-1D157602AB03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0D70F6-31B5-408B-9D4C-A77C047865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9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7424" y="365125"/>
            <a:ext cx="3841376" cy="831663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32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剪去同侧角的矩形 6"/>
          <p:cNvSpPr/>
          <p:nvPr userDrawn="1"/>
        </p:nvSpPr>
        <p:spPr>
          <a:xfrm rot="10800000">
            <a:off x="762000" y="361950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7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-876300" y="5221890"/>
            <a:ext cx="6256311" cy="1111927"/>
          </a:xfrm>
          <a:prstGeom prst="parallelogram">
            <a:avLst>
              <a:gd name="adj" fmla="val 3815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5021289" y="5497490"/>
            <a:ext cx="8161311" cy="1111927"/>
          </a:xfrm>
          <a:prstGeom prst="parallelogram">
            <a:avLst>
              <a:gd name="adj" fmla="val 3815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31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20652" y="0"/>
            <a:ext cx="13127052" cy="6857224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20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-1"/>
            <a:ext cx="12192000" cy="2569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	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08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4762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5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</a:rPr>
              <a:t>PLUS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97037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7424" y="365125"/>
            <a:ext cx="3841376" cy="831663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32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剪去同侧角的矩形 6"/>
          <p:cNvSpPr/>
          <p:nvPr userDrawn="1"/>
        </p:nvSpPr>
        <p:spPr>
          <a:xfrm rot="10800000">
            <a:off x="762000" y="361950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1463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3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1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284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101D92-16DC-46AC-8BBE-1D157602AB0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0D70F6-31B5-408B-9D4C-A77C047865F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46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7424" y="365125"/>
            <a:ext cx="3841376" cy="831663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32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剪去同侧角的矩形 6"/>
          <p:cNvSpPr/>
          <p:nvPr userDrawn="1"/>
        </p:nvSpPr>
        <p:spPr>
          <a:xfrm rot="10800000">
            <a:off x="762000" y="361950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2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-876300" y="5221890"/>
            <a:ext cx="6256311" cy="1111927"/>
          </a:xfrm>
          <a:prstGeom prst="parallelogram">
            <a:avLst>
              <a:gd name="adj" fmla="val 3815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5021289" y="5497490"/>
            <a:ext cx="8161311" cy="1111927"/>
          </a:xfrm>
          <a:prstGeom prst="parallelogram">
            <a:avLst>
              <a:gd name="adj" fmla="val 3815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1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20652" y="0"/>
            <a:ext cx="13127052" cy="6857224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9095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-1"/>
            <a:ext cx="12192000" cy="2569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	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3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-876300" y="5221890"/>
            <a:ext cx="6256311" cy="1111927"/>
          </a:xfrm>
          <a:prstGeom prst="parallelogram">
            <a:avLst>
              <a:gd name="adj" fmla="val 3815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>
            <a:off x="5021289" y="5497490"/>
            <a:ext cx="8161311" cy="1111927"/>
          </a:xfrm>
          <a:prstGeom prst="parallelogram">
            <a:avLst>
              <a:gd name="adj" fmla="val 3815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4762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64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</a:rPr>
              <a:t>PLUS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418396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5165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63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8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567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101D92-16DC-46AC-8BBE-1D157602AB0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0D70F6-31B5-408B-9D4C-A77C047865F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6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370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7424" y="365125"/>
            <a:ext cx="3841376" cy="831663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32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剪去同侧角的矩形 6"/>
          <p:cNvSpPr/>
          <p:nvPr userDrawn="1"/>
        </p:nvSpPr>
        <p:spPr>
          <a:xfrm rot="10800000">
            <a:off x="762000" y="361950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2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-876300" y="5221890"/>
            <a:ext cx="6256311" cy="1111927"/>
          </a:xfrm>
          <a:prstGeom prst="parallelogram">
            <a:avLst>
              <a:gd name="adj" fmla="val 3815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5021289" y="5497490"/>
            <a:ext cx="8161311" cy="1111927"/>
          </a:xfrm>
          <a:prstGeom prst="parallelogram">
            <a:avLst>
              <a:gd name="adj" fmla="val 3815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7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20652" y="0"/>
            <a:ext cx="13127052" cy="6857224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20652" y="0"/>
            <a:ext cx="13127052" cy="6857224"/>
          </a:xfrm>
          <a:prstGeom prst="rect">
            <a:avLst/>
          </a:prstGeom>
          <a:blipFill rotWithShape="1">
            <a:blip r:embed="rId2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13045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-1"/>
            <a:ext cx="12192000" cy="2569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	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105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4762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977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</a:rPr>
              <a:t>PLUS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20977176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4685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738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53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487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101D92-16DC-46AC-8BBE-1D157602AB0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0D70F6-31B5-408B-9D4C-A77C047865F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9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-1"/>
            <a:ext cx="12192000" cy="2569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	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4762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</a:rPr>
              <a:t>PLUS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获取更多优质模板（放映模式）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6DD8-9ECE-406C-BA16-CBEE7C5E8E07}" type="datetimeFigureOut">
              <a:rPr lang="zh-CN" altLang="en-US" smtClean="0"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E47-FD33-44A5-84E0-FE527B1DB7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6DD8-9ECE-406C-BA16-CBEE7C5E8E0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E47-FD33-44A5-84E0-FE527B1DB7A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image" Target="../media/image4.png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3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915886" y="1538514"/>
            <a:ext cx="8461829" cy="38898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454275" y="2059940"/>
            <a:ext cx="61099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6000" b="1" dirty="0" smtClean="0">
                <a:solidFill>
                  <a:schemeClr val="bg1"/>
                </a:solidFill>
              </a:rPr>
              <a:t> 订阅号产品介绍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0"/>
          <p:cNvGrpSpPr/>
          <p:nvPr/>
        </p:nvGrpSpPr>
        <p:grpSpPr>
          <a:xfrm rot="3183604">
            <a:off x="10583588" y="4083913"/>
            <a:ext cx="292307" cy="448765"/>
            <a:chOff x="344384" y="2719443"/>
            <a:chExt cx="380011" cy="605646"/>
          </a:xfrm>
        </p:grpSpPr>
        <p:sp>
          <p:nvSpPr>
            <p:cNvPr id="49" name="椭圆 48"/>
            <p:cNvSpPr/>
            <p:nvPr/>
          </p:nvSpPr>
          <p:spPr>
            <a:xfrm>
              <a:off x="344384" y="2873829"/>
              <a:ext cx="380010" cy="4512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368135" y="2719443"/>
              <a:ext cx="356260" cy="40376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52"/>
          <p:cNvGrpSpPr/>
          <p:nvPr/>
        </p:nvGrpSpPr>
        <p:grpSpPr>
          <a:xfrm rot="3801158">
            <a:off x="9362182" y="4807849"/>
            <a:ext cx="380011" cy="605646"/>
            <a:chOff x="344384" y="2719443"/>
            <a:chExt cx="380011" cy="605646"/>
          </a:xfrm>
        </p:grpSpPr>
        <p:sp>
          <p:nvSpPr>
            <p:cNvPr id="54" name="椭圆 53"/>
            <p:cNvSpPr/>
            <p:nvPr/>
          </p:nvSpPr>
          <p:spPr>
            <a:xfrm>
              <a:off x="344384" y="2873829"/>
              <a:ext cx="380010" cy="4512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>
              <a:off x="368135" y="2719443"/>
              <a:ext cx="356260" cy="40376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5"/>
          <p:cNvGrpSpPr/>
          <p:nvPr/>
        </p:nvGrpSpPr>
        <p:grpSpPr>
          <a:xfrm rot="19577312">
            <a:off x="10529037" y="5510757"/>
            <a:ext cx="599457" cy="861676"/>
            <a:chOff x="344384" y="2719443"/>
            <a:chExt cx="380011" cy="605646"/>
          </a:xfrm>
        </p:grpSpPr>
        <p:sp>
          <p:nvSpPr>
            <p:cNvPr id="57" name="椭圆 56"/>
            <p:cNvSpPr/>
            <p:nvPr/>
          </p:nvSpPr>
          <p:spPr>
            <a:xfrm>
              <a:off x="344384" y="2873829"/>
              <a:ext cx="380010" cy="4512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>
              <a:off x="368135" y="2719443"/>
              <a:ext cx="356260" cy="40376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Content Placeholder 2"/>
          <p:cNvSpPr txBox="1"/>
          <p:nvPr/>
        </p:nvSpPr>
        <p:spPr>
          <a:xfrm>
            <a:off x="1079500" y="247650"/>
            <a:ext cx="2953385" cy="895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订阅号是什么</a:t>
            </a:r>
          </a:p>
        </p:txBody>
      </p:sp>
      <p:sp>
        <p:nvSpPr>
          <p:cNvPr id="31" name="平行四边形 30"/>
          <p:cNvSpPr/>
          <p:nvPr/>
        </p:nvSpPr>
        <p:spPr>
          <a:xfrm>
            <a:off x="2332355" y="4033407"/>
            <a:ext cx="5834380" cy="1111885"/>
          </a:xfrm>
          <a:prstGeom prst="parallelogram">
            <a:avLst>
              <a:gd name="adj" fmla="val 3815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Content Placeholder 2"/>
          <p:cNvSpPr txBox="1"/>
          <p:nvPr/>
        </p:nvSpPr>
        <p:spPr>
          <a:xfrm>
            <a:off x="2672080" y="4125595"/>
            <a:ext cx="4938395" cy="9607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消费者了解商家商品和服务新的渠道，有利于培养对店铺的认可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467610" y="1917353"/>
            <a:ext cx="6256311" cy="1478990"/>
          </a:xfrm>
          <a:prstGeom prst="parallelogram">
            <a:avLst>
              <a:gd name="adj" fmla="val 3815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Content Placeholder 2"/>
          <p:cNvSpPr txBox="1"/>
          <p:nvPr/>
        </p:nvSpPr>
        <p:spPr>
          <a:xfrm>
            <a:off x="2772410" y="2025015"/>
            <a:ext cx="5522595" cy="1047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收藏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店铺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订阅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店铺，商家通过订阅号的渠道向收藏店铺的用户发送店铺商品上新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优惠等消息，触达用户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剪去同侧角的矩形 9"/>
          <p:cNvSpPr/>
          <p:nvPr/>
        </p:nvSpPr>
        <p:spPr>
          <a:xfrm rot="10800000">
            <a:off x="300990" y="362585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025117" y="451170"/>
            <a:ext cx="5827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 smtClean="0">
                <a:solidFill>
                  <a:srgbClr val="FF0000"/>
                </a:solidFill>
              </a:rPr>
              <a:t>通过消息中心触达店铺粉丝的一个营销工具！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/>
          <p:nvPr/>
        </p:nvSpPr>
        <p:spPr>
          <a:xfrm>
            <a:off x="1180465" y="223520"/>
            <a:ext cx="4156075" cy="895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zh-CN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出订阅号</a:t>
            </a:r>
          </a:p>
        </p:txBody>
      </p:sp>
      <p:grpSp>
        <p:nvGrpSpPr>
          <p:cNvPr id="8" name="组合 9"/>
          <p:cNvGrpSpPr/>
          <p:nvPr/>
        </p:nvGrpSpPr>
        <p:grpSpPr>
          <a:xfrm rot="12610374">
            <a:off x="9861726" y="521085"/>
            <a:ext cx="1164224" cy="1164224"/>
            <a:chOff x="3081311" y="2317425"/>
            <a:chExt cx="417095" cy="417095"/>
          </a:xfrm>
        </p:grpSpPr>
        <p:sp>
          <p:nvSpPr>
            <p:cNvPr id="9" name="Freeform 1042"/>
            <p:cNvSpPr/>
            <p:nvPr/>
          </p:nvSpPr>
          <p:spPr bwMode="auto">
            <a:xfrm>
              <a:off x="3081311" y="2481982"/>
              <a:ext cx="254167" cy="252538"/>
            </a:xfrm>
            <a:custGeom>
              <a:avLst/>
              <a:gdLst/>
              <a:ahLst/>
              <a:cxnLst>
                <a:cxn ang="0">
                  <a:pos x="2" y="278"/>
                </a:cxn>
                <a:cxn ang="0">
                  <a:pos x="2" y="278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124" y="12"/>
                </a:cxn>
                <a:cxn ang="0">
                  <a:pos x="128" y="26"/>
                </a:cxn>
                <a:cxn ang="0">
                  <a:pos x="134" y="42"/>
                </a:cxn>
                <a:cxn ang="0">
                  <a:pos x="142" y="58"/>
                </a:cxn>
                <a:cxn ang="0">
                  <a:pos x="152" y="74"/>
                </a:cxn>
                <a:cxn ang="0">
                  <a:pos x="164" y="90"/>
                </a:cxn>
                <a:cxn ang="0">
                  <a:pos x="176" y="106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208" y="136"/>
                </a:cxn>
                <a:cxn ang="0">
                  <a:pos x="224" y="150"/>
                </a:cxn>
                <a:cxn ang="0">
                  <a:pos x="242" y="162"/>
                </a:cxn>
                <a:cxn ang="0">
                  <a:pos x="258" y="172"/>
                </a:cxn>
                <a:cxn ang="0">
                  <a:pos x="274" y="178"/>
                </a:cxn>
                <a:cxn ang="0">
                  <a:pos x="288" y="184"/>
                </a:cxn>
                <a:cxn ang="0">
                  <a:pos x="300" y="186"/>
                </a:cxn>
                <a:cxn ang="0">
                  <a:pos x="312" y="184"/>
                </a:cxn>
                <a:cxn ang="0">
                  <a:pos x="312" y="184"/>
                </a:cxn>
                <a:cxn ang="0">
                  <a:pos x="32" y="308"/>
                </a:cxn>
                <a:cxn ang="0">
                  <a:pos x="32" y="308"/>
                </a:cxn>
                <a:cxn ang="0">
                  <a:pos x="26" y="310"/>
                </a:cxn>
                <a:cxn ang="0">
                  <a:pos x="20" y="310"/>
                </a:cxn>
                <a:cxn ang="0">
                  <a:pos x="14" y="306"/>
                </a:cxn>
                <a:cxn ang="0">
                  <a:pos x="8" y="302"/>
                </a:cxn>
                <a:cxn ang="0">
                  <a:pos x="8" y="302"/>
                </a:cxn>
                <a:cxn ang="0">
                  <a:pos x="4" y="296"/>
                </a:cxn>
                <a:cxn ang="0">
                  <a:pos x="0" y="290"/>
                </a:cxn>
                <a:cxn ang="0">
                  <a:pos x="0" y="284"/>
                </a:cxn>
                <a:cxn ang="0">
                  <a:pos x="2" y="278"/>
                </a:cxn>
                <a:cxn ang="0">
                  <a:pos x="2" y="278"/>
                </a:cxn>
              </a:cxnLst>
              <a:rect l="0" t="0" r="r" b="b"/>
              <a:pathLst>
                <a:path w="312" h="310">
                  <a:moveTo>
                    <a:pt x="2" y="278"/>
                  </a:moveTo>
                  <a:lnTo>
                    <a:pt x="2" y="278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4" y="12"/>
                  </a:lnTo>
                  <a:lnTo>
                    <a:pt x="128" y="26"/>
                  </a:lnTo>
                  <a:lnTo>
                    <a:pt x="134" y="42"/>
                  </a:lnTo>
                  <a:lnTo>
                    <a:pt x="142" y="58"/>
                  </a:lnTo>
                  <a:lnTo>
                    <a:pt x="152" y="74"/>
                  </a:lnTo>
                  <a:lnTo>
                    <a:pt x="164" y="90"/>
                  </a:lnTo>
                  <a:lnTo>
                    <a:pt x="176" y="106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208" y="136"/>
                  </a:lnTo>
                  <a:lnTo>
                    <a:pt x="224" y="150"/>
                  </a:lnTo>
                  <a:lnTo>
                    <a:pt x="242" y="162"/>
                  </a:lnTo>
                  <a:lnTo>
                    <a:pt x="258" y="172"/>
                  </a:lnTo>
                  <a:lnTo>
                    <a:pt x="274" y="178"/>
                  </a:lnTo>
                  <a:lnTo>
                    <a:pt x="288" y="184"/>
                  </a:lnTo>
                  <a:lnTo>
                    <a:pt x="300" y="186"/>
                  </a:lnTo>
                  <a:lnTo>
                    <a:pt x="312" y="184"/>
                  </a:lnTo>
                  <a:lnTo>
                    <a:pt x="312" y="184"/>
                  </a:lnTo>
                  <a:lnTo>
                    <a:pt x="32" y="308"/>
                  </a:lnTo>
                  <a:lnTo>
                    <a:pt x="32" y="308"/>
                  </a:lnTo>
                  <a:lnTo>
                    <a:pt x="26" y="310"/>
                  </a:lnTo>
                  <a:lnTo>
                    <a:pt x="20" y="310"/>
                  </a:lnTo>
                  <a:lnTo>
                    <a:pt x="14" y="306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4" y="296"/>
                  </a:lnTo>
                  <a:lnTo>
                    <a:pt x="0" y="290"/>
                  </a:lnTo>
                  <a:lnTo>
                    <a:pt x="0" y="284"/>
                  </a:lnTo>
                  <a:lnTo>
                    <a:pt x="2" y="278"/>
                  </a:lnTo>
                  <a:lnTo>
                    <a:pt x="2" y="278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43"/>
            <p:cNvSpPr/>
            <p:nvPr/>
          </p:nvSpPr>
          <p:spPr bwMode="auto">
            <a:xfrm>
              <a:off x="3081311" y="2481982"/>
              <a:ext cx="154781" cy="246021"/>
            </a:xfrm>
            <a:custGeom>
              <a:avLst/>
              <a:gdLst/>
              <a:ahLst/>
              <a:cxnLst>
                <a:cxn ang="0">
                  <a:pos x="2" y="278"/>
                </a:cxn>
                <a:cxn ang="0">
                  <a:pos x="2" y="278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124" y="12"/>
                </a:cxn>
                <a:cxn ang="0">
                  <a:pos x="128" y="26"/>
                </a:cxn>
                <a:cxn ang="0">
                  <a:pos x="134" y="42"/>
                </a:cxn>
                <a:cxn ang="0">
                  <a:pos x="142" y="58"/>
                </a:cxn>
                <a:cxn ang="0">
                  <a:pos x="152" y="74"/>
                </a:cxn>
                <a:cxn ang="0">
                  <a:pos x="164" y="90"/>
                </a:cxn>
                <a:cxn ang="0">
                  <a:pos x="176" y="106"/>
                </a:cxn>
                <a:cxn ang="0">
                  <a:pos x="190" y="120"/>
                </a:cxn>
                <a:cxn ang="0">
                  <a:pos x="8" y="302"/>
                </a:cxn>
                <a:cxn ang="0">
                  <a:pos x="8" y="302"/>
                </a:cxn>
                <a:cxn ang="0">
                  <a:pos x="4" y="296"/>
                </a:cxn>
                <a:cxn ang="0">
                  <a:pos x="0" y="290"/>
                </a:cxn>
                <a:cxn ang="0">
                  <a:pos x="0" y="284"/>
                </a:cxn>
                <a:cxn ang="0">
                  <a:pos x="2" y="278"/>
                </a:cxn>
                <a:cxn ang="0">
                  <a:pos x="2" y="278"/>
                </a:cxn>
              </a:cxnLst>
              <a:rect l="0" t="0" r="r" b="b"/>
              <a:pathLst>
                <a:path w="190" h="302">
                  <a:moveTo>
                    <a:pt x="2" y="278"/>
                  </a:moveTo>
                  <a:lnTo>
                    <a:pt x="2" y="278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4" y="12"/>
                  </a:lnTo>
                  <a:lnTo>
                    <a:pt x="128" y="26"/>
                  </a:lnTo>
                  <a:lnTo>
                    <a:pt x="134" y="42"/>
                  </a:lnTo>
                  <a:lnTo>
                    <a:pt x="142" y="58"/>
                  </a:lnTo>
                  <a:lnTo>
                    <a:pt x="152" y="74"/>
                  </a:lnTo>
                  <a:lnTo>
                    <a:pt x="164" y="90"/>
                  </a:lnTo>
                  <a:lnTo>
                    <a:pt x="176" y="106"/>
                  </a:lnTo>
                  <a:lnTo>
                    <a:pt x="190" y="120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4" y="296"/>
                  </a:lnTo>
                  <a:lnTo>
                    <a:pt x="0" y="290"/>
                  </a:lnTo>
                  <a:lnTo>
                    <a:pt x="0" y="284"/>
                  </a:lnTo>
                  <a:lnTo>
                    <a:pt x="2" y="278"/>
                  </a:lnTo>
                  <a:lnTo>
                    <a:pt x="2" y="2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44"/>
            <p:cNvSpPr/>
            <p:nvPr/>
          </p:nvSpPr>
          <p:spPr bwMode="auto">
            <a:xfrm>
              <a:off x="3218170" y="2395630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45"/>
            <p:cNvSpPr/>
            <p:nvPr/>
          </p:nvSpPr>
          <p:spPr bwMode="auto">
            <a:xfrm>
              <a:off x="3322444" y="2421698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37A1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46"/>
            <p:cNvSpPr/>
            <p:nvPr/>
          </p:nvSpPr>
          <p:spPr bwMode="auto">
            <a:xfrm>
              <a:off x="3446269" y="2473835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59BB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1047"/>
            <p:cNvSpPr/>
            <p:nvPr/>
          </p:nvSpPr>
          <p:spPr bwMode="auto">
            <a:xfrm>
              <a:off x="3452786" y="2617212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48"/>
            <p:cNvSpPr/>
            <p:nvPr/>
          </p:nvSpPr>
          <p:spPr bwMode="auto">
            <a:xfrm>
              <a:off x="3302893" y="2330459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49"/>
            <p:cNvSpPr/>
            <p:nvPr/>
          </p:nvSpPr>
          <p:spPr bwMode="auto">
            <a:xfrm>
              <a:off x="3338737" y="2333717"/>
              <a:ext cx="74947" cy="74947"/>
            </a:xfrm>
            <a:custGeom>
              <a:avLst/>
              <a:gdLst/>
              <a:ahLst/>
              <a:cxnLst>
                <a:cxn ang="0">
                  <a:pos x="84" y="10"/>
                </a:cxn>
                <a:cxn ang="0">
                  <a:pos x="52" y="26"/>
                </a:cxn>
                <a:cxn ang="0">
                  <a:pos x="26" y="0"/>
                </a:cxn>
                <a:cxn ang="0">
                  <a:pos x="32" y="36"/>
                </a:cxn>
                <a:cxn ang="0">
                  <a:pos x="0" y="52"/>
                </a:cxn>
                <a:cxn ang="0">
                  <a:pos x="36" y="56"/>
                </a:cxn>
                <a:cxn ang="0">
                  <a:pos x="40" y="92"/>
                </a:cxn>
                <a:cxn ang="0">
                  <a:pos x="56" y="60"/>
                </a:cxn>
                <a:cxn ang="0">
                  <a:pos x="92" y="66"/>
                </a:cxn>
                <a:cxn ang="0">
                  <a:pos x="66" y="40"/>
                </a:cxn>
                <a:cxn ang="0">
                  <a:pos x="84" y="10"/>
                </a:cxn>
              </a:cxnLst>
              <a:rect l="0" t="0" r="r" b="b"/>
              <a:pathLst>
                <a:path w="92" h="92">
                  <a:moveTo>
                    <a:pt x="84" y="10"/>
                  </a:moveTo>
                  <a:lnTo>
                    <a:pt x="52" y="26"/>
                  </a:lnTo>
                  <a:lnTo>
                    <a:pt x="26" y="0"/>
                  </a:lnTo>
                  <a:lnTo>
                    <a:pt x="32" y="36"/>
                  </a:lnTo>
                  <a:lnTo>
                    <a:pt x="0" y="52"/>
                  </a:lnTo>
                  <a:lnTo>
                    <a:pt x="36" y="56"/>
                  </a:lnTo>
                  <a:lnTo>
                    <a:pt x="40" y="92"/>
                  </a:lnTo>
                  <a:lnTo>
                    <a:pt x="56" y="60"/>
                  </a:lnTo>
                  <a:lnTo>
                    <a:pt x="92" y="66"/>
                  </a:lnTo>
                  <a:lnTo>
                    <a:pt x="66" y="40"/>
                  </a:lnTo>
                  <a:lnTo>
                    <a:pt x="84" y="10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50"/>
            <p:cNvSpPr/>
            <p:nvPr/>
          </p:nvSpPr>
          <p:spPr bwMode="auto">
            <a:xfrm>
              <a:off x="3374581" y="2558558"/>
              <a:ext cx="52137" cy="4887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4" y="24"/>
                </a:cxn>
                <a:cxn ang="0">
                  <a:pos x="0" y="24"/>
                </a:cxn>
                <a:cxn ang="0">
                  <a:pos x="20" y="36"/>
                </a:cxn>
                <a:cxn ang="0">
                  <a:pos x="12" y="60"/>
                </a:cxn>
                <a:cxn ang="0">
                  <a:pos x="32" y="44"/>
                </a:cxn>
                <a:cxn ang="0">
                  <a:pos x="52" y="60"/>
                </a:cxn>
                <a:cxn ang="0">
                  <a:pos x="44" y="36"/>
                </a:cxn>
                <a:cxn ang="0">
                  <a:pos x="64" y="24"/>
                </a:cxn>
                <a:cxn ang="0">
                  <a:pos x="40" y="24"/>
                </a:cxn>
                <a:cxn ang="0">
                  <a:pos x="32" y="0"/>
                </a:cxn>
              </a:cxnLst>
              <a:rect l="0" t="0" r="r" b="b"/>
              <a:pathLst>
                <a:path w="64" h="60">
                  <a:moveTo>
                    <a:pt x="32" y="0"/>
                  </a:moveTo>
                  <a:lnTo>
                    <a:pt x="24" y="24"/>
                  </a:lnTo>
                  <a:lnTo>
                    <a:pt x="0" y="24"/>
                  </a:lnTo>
                  <a:lnTo>
                    <a:pt x="20" y="36"/>
                  </a:lnTo>
                  <a:lnTo>
                    <a:pt x="12" y="60"/>
                  </a:lnTo>
                  <a:lnTo>
                    <a:pt x="32" y="44"/>
                  </a:lnTo>
                  <a:lnTo>
                    <a:pt x="52" y="60"/>
                  </a:lnTo>
                  <a:lnTo>
                    <a:pt x="44" y="36"/>
                  </a:lnTo>
                  <a:lnTo>
                    <a:pt x="64" y="24"/>
                  </a:lnTo>
                  <a:lnTo>
                    <a:pt x="40" y="2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37A1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051"/>
            <p:cNvSpPr/>
            <p:nvPr/>
          </p:nvSpPr>
          <p:spPr bwMode="auto">
            <a:xfrm>
              <a:off x="3348513" y="2356527"/>
              <a:ext cx="149893" cy="136859"/>
            </a:xfrm>
            <a:custGeom>
              <a:avLst/>
              <a:gdLst/>
              <a:ahLst/>
              <a:cxnLst>
                <a:cxn ang="0">
                  <a:pos x="8" y="168"/>
                </a:cxn>
                <a:cxn ang="0">
                  <a:pos x="8" y="168"/>
                </a:cxn>
                <a:cxn ang="0">
                  <a:pos x="22" y="168"/>
                </a:cxn>
                <a:cxn ang="0">
                  <a:pos x="36" y="166"/>
                </a:cxn>
                <a:cxn ang="0">
                  <a:pos x="46" y="164"/>
                </a:cxn>
                <a:cxn ang="0">
                  <a:pos x="56" y="160"/>
                </a:cxn>
                <a:cxn ang="0">
                  <a:pos x="74" y="150"/>
                </a:cxn>
                <a:cxn ang="0">
                  <a:pos x="88" y="138"/>
                </a:cxn>
                <a:cxn ang="0">
                  <a:pos x="98" y="124"/>
                </a:cxn>
                <a:cxn ang="0">
                  <a:pos x="106" y="108"/>
                </a:cxn>
                <a:cxn ang="0">
                  <a:pos x="118" y="76"/>
                </a:cxn>
                <a:cxn ang="0">
                  <a:pos x="118" y="76"/>
                </a:cxn>
                <a:cxn ang="0">
                  <a:pos x="126" y="52"/>
                </a:cxn>
                <a:cxn ang="0">
                  <a:pos x="132" y="42"/>
                </a:cxn>
                <a:cxn ang="0">
                  <a:pos x="136" y="34"/>
                </a:cxn>
                <a:cxn ang="0">
                  <a:pos x="144" y="26"/>
                </a:cxn>
                <a:cxn ang="0">
                  <a:pos x="152" y="20"/>
                </a:cxn>
                <a:cxn ang="0">
                  <a:pos x="164" y="18"/>
                </a:cxn>
                <a:cxn ang="0">
                  <a:pos x="176" y="16"/>
                </a:cxn>
                <a:cxn ang="0">
                  <a:pos x="176" y="16"/>
                </a:cxn>
                <a:cxn ang="0">
                  <a:pos x="180" y="16"/>
                </a:cxn>
                <a:cxn ang="0">
                  <a:pos x="182" y="14"/>
                </a:cxn>
                <a:cxn ang="0">
                  <a:pos x="184" y="12"/>
                </a:cxn>
                <a:cxn ang="0">
                  <a:pos x="184" y="8"/>
                </a:cxn>
                <a:cxn ang="0">
                  <a:pos x="184" y="8"/>
                </a:cxn>
                <a:cxn ang="0">
                  <a:pos x="184" y="4"/>
                </a:cxn>
                <a:cxn ang="0">
                  <a:pos x="182" y="2"/>
                </a:cxn>
                <a:cxn ang="0">
                  <a:pos x="180" y="0"/>
                </a:cxn>
                <a:cxn ang="0">
                  <a:pos x="176" y="0"/>
                </a:cxn>
                <a:cxn ang="0">
                  <a:pos x="176" y="0"/>
                </a:cxn>
                <a:cxn ang="0">
                  <a:pos x="160" y="2"/>
                </a:cxn>
                <a:cxn ang="0">
                  <a:pos x="146" y="6"/>
                </a:cxn>
                <a:cxn ang="0">
                  <a:pos x="134" y="14"/>
                </a:cxn>
                <a:cxn ang="0">
                  <a:pos x="126" y="22"/>
                </a:cxn>
                <a:cxn ang="0">
                  <a:pos x="118" y="34"/>
                </a:cxn>
                <a:cxn ang="0">
                  <a:pos x="112" y="46"/>
                </a:cxn>
                <a:cxn ang="0">
                  <a:pos x="102" y="72"/>
                </a:cxn>
                <a:cxn ang="0">
                  <a:pos x="102" y="72"/>
                </a:cxn>
                <a:cxn ang="0">
                  <a:pos x="92" y="102"/>
                </a:cxn>
                <a:cxn ang="0">
                  <a:pos x="84" y="116"/>
                </a:cxn>
                <a:cxn ang="0">
                  <a:pos x="76" y="128"/>
                </a:cxn>
                <a:cxn ang="0">
                  <a:pos x="64" y="138"/>
                </a:cxn>
                <a:cxn ang="0">
                  <a:pos x="50" y="146"/>
                </a:cxn>
                <a:cxn ang="0">
                  <a:pos x="32" y="150"/>
                </a:cxn>
                <a:cxn ang="0">
                  <a:pos x="8" y="152"/>
                </a:cxn>
                <a:cxn ang="0">
                  <a:pos x="8" y="152"/>
                </a:cxn>
                <a:cxn ang="0">
                  <a:pos x="4" y="152"/>
                </a:cxn>
                <a:cxn ang="0">
                  <a:pos x="2" y="154"/>
                </a:cxn>
                <a:cxn ang="0">
                  <a:pos x="0" y="156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64"/>
                </a:cxn>
                <a:cxn ang="0">
                  <a:pos x="2" y="166"/>
                </a:cxn>
                <a:cxn ang="0">
                  <a:pos x="4" y="168"/>
                </a:cxn>
                <a:cxn ang="0">
                  <a:pos x="8" y="168"/>
                </a:cxn>
                <a:cxn ang="0">
                  <a:pos x="8" y="168"/>
                </a:cxn>
              </a:cxnLst>
              <a:rect l="0" t="0" r="r" b="b"/>
              <a:pathLst>
                <a:path w="184" h="168">
                  <a:moveTo>
                    <a:pt x="8" y="168"/>
                  </a:moveTo>
                  <a:lnTo>
                    <a:pt x="8" y="168"/>
                  </a:lnTo>
                  <a:lnTo>
                    <a:pt x="22" y="168"/>
                  </a:lnTo>
                  <a:lnTo>
                    <a:pt x="36" y="166"/>
                  </a:lnTo>
                  <a:lnTo>
                    <a:pt x="46" y="164"/>
                  </a:lnTo>
                  <a:lnTo>
                    <a:pt x="56" y="160"/>
                  </a:lnTo>
                  <a:lnTo>
                    <a:pt x="74" y="150"/>
                  </a:lnTo>
                  <a:lnTo>
                    <a:pt x="88" y="138"/>
                  </a:lnTo>
                  <a:lnTo>
                    <a:pt x="98" y="124"/>
                  </a:lnTo>
                  <a:lnTo>
                    <a:pt x="106" y="108"/>
                  </a:lnTo>
                  <a:lnTo>
                    <a:pt x="118" y="76"/>
                  </a:lnTo>
                  <a:lnTo>
                    <a:pt x="118" y="76"/>
                  </a:lnTo>
                  <a:lnTo>
                    <a:pt x="126" y="52"/>
                  </a:lnTo>
                  <a:lnTo>
                    <a:pt x="132" y="42"/>
                  </a:lnTo>
                  <a:lnTo>
                    <a:pt x="136" y="34"/>
                  </a:lnTo>
                  <a:lnTo>
                    <a:pt x="144" y="26"/>
                  </a:lnTo>
                  <a:lnTo>
                    <a:pt x="152" y="20"/>
                  </a:lnTo>
                  <a:lnTo>
                    <a:pt x="164" y="18"/>
                  </a:lnTo>
                  <a:lnTo>
                    <a:pt x="176" y="16"/>
                  </a:lnTo>
                  <a:lnTo>
                    <a:pt x="176" y="16"/>
                  </a:lnTo>
                  <a:lnTo>
                    <a:pt x="180" y="16"/>
                  </a:lnTo>
                  <a:lnTo>
                    <a:pt x="182" y="14"/>
                  </a:lnTo>
                  <a:lnTo>
                    <a:pt x="184" y="12"/>
                  </a:lnTo>
                  <a:lnTo>
                    <a:pt x="184" y="8"/>
                  </a:lnTo>
                  <a:lnTo>
                    <a:pt x="184" y="8"/>
                  </a:lnTo>
                  <a:lnTo>
                    <a:pt x="184" y="4"/>
                  </a:lnTo>
                  <a:lnTo>
                    <a:pt x="182" y="2"/>
                  </a:lnTo>
                  <a:lnTo>
                    <a:pt x="18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0" y="2"/>
                  </a:lnTo>
                  <a:lnTo>
                    <a:pt x="146" y="6"/>
                  </a:lnTo>
                  <a:lnTo>
                    <a:pt x="134" y="14"/>
                  </a:lnTo>
                  <a:lnTo>
                    <a:pt x="126" y="22"/>
                  </a:lnTo>
                  <a:lnTo>
                    <a:pt x="118" y="34"/>
                  </a:lnTo>
                  <a:lnTo>
                    <a:pt x="112" y="4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92" y="102"/>
                  </a:lnTo>
                  <a:lnTo>
                    <a:pt x="84" y="116"/>
                  </a:lnTo>
                  <a:lnTo>
                    <a:pt x="76" y="128"/>
                  </a:lnTo>
                  <a:lnTo>
                    <a:pt x="64" y="138"/>
                  </a:lnTo>
                  <a:lnTo>
                    <a:pt x="50" y="146"/>
                  </a:lnTo>
                  <a:lnTo>
                    <a:pt x="32" y="150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4" y="152"/>
                  </a:lnTo>
                  <a:lnTo>
                    <a:pt x="2" y="154"/>
                  </a:lnTo>
                  <a:lnTo>
                    <a:pt x="0" y="15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64"/>
                  </a:lnTo>
                  <a:lnTo>
                    <a:pt x="2" y="166"/>
                  </a:lnTo>
                  <a:lnTo>
                    <a:pt x="4" y="168"/>
                  </a:lnTo>
                  <a:lnTo>
                    <a:pt x="8" y="168"/>
                  </a:lnTo>
                  <a:lnTo>
                    <a:pt x="8" y="168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52"/>
            <p:cNvSpPr/>
            <p:nvPr/>
          </p:nvSpPr>
          <p:spPr bwMode="auto">
            <a:xfrm>
              <a:off x="3250756" y="2317425"/>
              <a:ext cx="47249" cy="136859"/>
            </a:xfrm>
            <a:custGeom>
              <a:avLst/>
              <a:gdLst/>
              <a:ahLst/>
              <a:cxnLst>
                <a:cxn ang="0">
                  <a:pos x="20" y="166"/>
                </a:cxn>
                <a:cxn ang="0">
                  <a:pos x="20" y="166"/>
                </a:cxn>
                <a:cxn ang="0">
                  <a:pos x="38" y="150"/>
                </a:cxn>
                <a:cxn ang="0">
                  <a:pos x="50" y="136"/>
                </a:cxn>
                <a:cxn ang="0">
                  <a:pos x="56" y="122"/>
                </a:cxn>
                <a:cxn ang="0">
                  <a:pos x="58" y="108"/>
                </a:cxn>
                <a:cxn ang="0">
                  <a:pos x="56" y="96"/>
                </a:cxn>
                <a:cxn ang="0">
                  <a:pos x="52" y="84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30" y="50"/>
                </a:cxn>
                <a:cxn ang="0">
                  <a:pos x="22" y="38"/>
                </a:cxn>
                <a:cxn ang="0">
                  <a:pos x="18" y="2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6"/>
                </a:cxn>
                <a:cxn ang="0">
                  <a:pos x="8" y="42"/>
                </a:cxn>
                <a:cxn ang="0">
                  <a:pos x="16" y="58"/>
                </a:cxn>
                <a:cxn ang="0">
                  <a:pos x="24" y="72"/>
                </a:cxn>
                <a:cxn ang="0">
                  <a:pos x="24" y="72"/>
                </a:cxn>
                <a:cxn ang="0">
                  <a:pos x="36" y="90"/>
                </a:cxn>
                <a:cxn ang="0">
                  <a:pos x="40" y="100"/>
                </a:cxn>
                <a:cxn ang="0">
                  <a:pos x="42" y="110"/>
                </a:cxn>
                <a:cxn ang="0">
                  <a:pos x="40" y="120"/>
                </a:cxn>
                <a:cxn ang="0">
                  <a:pos x="34" y="130"/>
                </a:cxn>
                <a:cxn ang="0">
                  <a:pos x="26" y="142"/>
                </a:cxn>
                <a:cxn ang="0">
                  <a:pos x="12" y="154"/>
                </a:cxn>
                <a:cxn ang="0">
                  <a:pos x="12" y="154"/>
                </a:cxn>
                <a:cxn ang="0">
                  <a:pos x="8" y="156"/>
                </a:cxn>
                <a:cxn ang="0">
                  <a:pos x="8" y="160"/>
                </a:cxn>
                <a:cxn ang="0">
                  <a:pos x="8" y="162"/>
                </a:cxn>
                <a:cxn ang="0">
                  <a:pos x="10" y="164"/>
                </a:cxn>
                <a:cxn ang="0">
                  <a:pos x="10" y="164"/>
                </a:cxn>
                <a:cxn ang="0">
                  <a:pos x="12" y="168"/>
                </a:cxn>
                <a:cxn ang="0">
                  <a:pos x="16" y="168"/>
                </a:cxn>
                <a:cxn ang="0">
                  <a:pos x="18" y="168"/>
                </a:cxn>
                <a:cxn ang="0">
                  <a:pos x="20" y="166"/>
                </a:cxn>
                <a:cxn ang="0">
                  <a:pos x="20" y="166"/>
                </a:cxn>
              </a:cxnLst>
              <a:rect l="0" t="0" r="r" b="b"/>
              <a:pathLst>
                <a:path w="58" h="168">
                  <a:moveTo>
                    <a:pt x="20" y="166"/>
                  </a:moveTo>
                  <a:lnTo>
                    <a:pt x="20" y="166"/>
                  </a:lnTo>
                  <a:lnTo>
                    <a:pt x="38" y="150"/>
                  </a:lnTo>
                  <a:lnTo>
                    <a:pt x="50" y="136"/>
                  </a:lnTo>
                  <a:lnTo>
                    <a:pt x="56" y="122"/>
                  </a:lnTo>
                  <a:lnTo>
                    <a:pt x="58" y="108"/>
                  </a:lnTo>
                  <a:lnTo>
                    <a:pt x="56" y="96"/>
                  </a:lnTo>
                  <a:lnTo>
                    <a:pt x="52" y="84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0" y="50"/>
                  </a:lnTo>
                  <a:lnTo>
                    <a:pt x="22" y="38"/>
                  </a:lnTo>
                  <a:lnTo>
                    <a:pt x="18" y="2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6"/>
                  </a:lnTo>
                  <a:lnTo>
                    <a:pt x="8" y="42"/>
                  </a:lnTo>
                  <a:lnTo>
                    <a:pt x="16" y="58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6" y="90"/>
                  </a:lnTo>
                  <a:lnTo>
                    <a:pt x="40" y="100"/>
                  </a:lnTo>
                  <a:lnTo>
                    <a:pt x="42" y="110"/>
                  </a:lnTo>
                  <a:lnTo>
                    <a:pt x="40" y="120"/>
                  </a:lnTo>
                  <a:lnTo>
                    <a:pt x="34" y="130"/>
                  </a:lnTo>
                  <a:lnTo>
                    <a:pt x="26" y="142"/>
                  </a:lnTo>
                  <a:lnTo>
                    <a:pt x="12" y="154"/>
                  </a:lnTo>
                  <a:lnTo>
                    <a:pt x="12" y="154"/>
                  </a:lnTo>
                  <a:lnTo>
                    <a:pt x="8" y="156"/>
                  </a:lnTo>
                  <a:lnTo>
                    <a:pt x="8" y="160"/>
                  </a:lnTo>
                  <a:lnTo>
                    <a:pt x="8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12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20" y="166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059BB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53"/>
            <p:cNvSpPr/>
            <p:nvPr/>
          </p:nvSpPr>
          <p:spPr bwMode="auto">
            <a:xfrm>
              <a:off x="3361547" y="2521084"/>
              <a:ext cx="136859" cy="50508"/>
            </a:xfrm>
            <a:custGeom>
              <a:avLst/>
              <a:gdLst/>
              <a:ahLst/>
              <a:cxnLst>
                <a:cxn ang="0">
                  <a:pos x="160" y="62"/>
                </a:cxn>
                <a:cxn ang="0">
                  <a:pos x="160" y="62"/>
                </a:cxn>
                <a:cxn ang="0">
                  <a:pos x="164" y="62"/>
                </a:cxn>
                <a:cxn ang="0">
                  <a:pos x="166" y="60"/>
                </a:cxn>
                <a:cxn ang="0">
                  <a:pos x="168" y="58"/>
                </a:cxn>
                <a:cxn ang="0">
                  <a:pos x="168" y="54"/>
                </a:cxn>
                <a:cxn ang="0">
                  <a:pos x="168" y="54"/>
                </a:cxn>
                <a:cxn ang="0">
                  <a:pos x="168" y="50"/>
                </a:cxn>
                <a:cxn ang="0">
                  <a:pos x="166" y="48"/>
                </a:cxn>
                <a:cxn ang="0">
                  <a:pos x="164" y="46"/>
                </a:cxn>
                <a:cxn ang="0">
                  <a:pos x="160" y="46"/>
                </a:cxn>
                <a:cxn ang="0">
                  <a:pos x="160" y="46"/>
                </a:cxn>
                <a:cxn ang="0">
                  <a:pos x="144" y="44"/>
                </a:cxn>
                <a:cxn ang="0">
                  <a:pos x="128" y="38"/>
                </a:cxn>
                <a:cxn ang="0">
                  <a:pos x="114" y="30"/>
                </a:cxn>
                <a:cxn ang="0">
                  <a:pos x="102" y="22"/>
                </a:cxn>
                <a:cxn ang="0">
                  <a:pos x="102" y="22"/>
                </a:cxn>
                <a:cxn ang="0">
                  <a:pos x="80" y="8"/>
                </a:cxn>
                <a:cxn ang="0">
                  <a:pos x="68" y="4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18" y="1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12" y="38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24" y="26"/>
                </a:cxn>
                <a:cxn ang="0">
                  <a:pos x="36" y="20"/>
                </a:cxn>
                <a:cxn ang="0">
                  <a:pos x="44" y="16"/>
                </a:cxn>
                <a:cxn ang="0">
                  <a:pos x="54" y="16"/>
                </a:cxn>
                <a:cxn ang="0">
                  <a:pos x="64" y="18"/>
                </a:cxn>
                <a:cxn ang="0">
                  <a:pos x="72" y="24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106" y="44"/>
                </a:cxn>
                <a:cxn ang="0">
                  <a:pos x="122" y="54"/>
                </a:cxn>
                <a:cxn ang="0">
                  <a:pos x="140" y="60"/>
                </a:cxn>
                <a:cxn ang="0">
                  <a:pos x="150" y="62"/>
                </a:cxn>
                <a:cxn ang="0">
                  <a:pos x="160" y="62"/>
                </a:cxn>
                <a:cxn ang="0">
                  <a:pos x="160" y="62"/>
                </a:cxn>
              </a:cxnLst>
              <a:rect l="0" t="0" r="r" b="b"/>
              <a:pathLst>
                <a:path w="168" h="62">
                  <a:moveTo>
                    <a:pt x="160" y="62"/>
                  </a:moveTo>
                  <a:lnTo>
                    <a:pt x="160" y="62"/>
                  </a:lnTo>
                  <a:lnTo>
                    <a:pt x="164" y="62"/>
                  </a:lnTo>
                  <a:lnTo>
                    <a:pt x="166" y="60"/>
                  </a:lnTo>
                  <a:lnTo>
                    <a:pt x="168" y="58"/>
                  </a:lnTo>
                  <a:lnTo>
                    <a:pt x="168" y="54"/>
                  </a:lnTo>
                  <a:lnTo>
                    <a:pt x="168" y="54"/>
                  </a:lnTo>
                  <a:lnTo>
                    <a:pt x="168" y="50"/>
                  </a:lnTo>
                  <a:lnTo>
                    <a:pt x="166" y="48"/>
                  </a:lnTo>
                  <a:lnTo>
                    <a:pt x="164" y="46"/>
                  </a:lnTo>
                  <a:lnTo>
                    <a:pt x="160" y="46"/>
                  </a:lnTo>
                  <a:lnTo>
                    <a:pt x="160" y="46"/>
                  </a:lnTo>
                  <a:lnTo>
                    <a:pt x="144" y="44"/>
                  </a:lnTo>
                  <a:lnTo>
                    <a:pt x="128" y="38"/>
                  </a:lnTo>
                  <a:lnTo>
                    <a:pt x="114" y="30"/>
                  </a:lnTo>
                  <a:lnTo>
                    <a:pt x="102" y="22"/>
                  </a:lnTo>
                  <a:lnTo>
                    <a:pt x="102" y="22"/>
                  </a:lnTo>
                  <a:lnTo>
                    <a:pt x="80" y="8"/>
                  </a:lnTo>
                  <a:lnTo>
                    <a:pt x="68" y="4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18" y="1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24" y="26"/>
                  </a:lnTo>
                  <a:lnTo>
                    <a:pt x="36" y="20"/>
                  </a:lnTo>
                  <a:lnTo>
                    <a:pt x="44" y="16"/>
                  </a:lnTo>
                  <a:lnTo>
                    <a:pt x="54" y="16"/>
                  </a:lnTo>
                  <a:lnTo>
                    <a:pt x="64" y="18"/>
                  </a:lnTo>
                  <a:lnTo>
                    <a:pt x="72" y="24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106" y="44"/>
                  </a:lnTo>
                  <a:lnTo>
                    <a:pt x="122" y="54"/>
                  </a:lnTo>
                  <a:lnTo>
                    <a:pt x="140" y="60"/>
                  </a:lnTo>
                  <a:lnTo>
                    <a:pt x="150" y="62"/>
                  </a:lnTo>
                  <a:lnTo>
                    <a:pt x="160" y="62"/>
                  </a:lnTo>
                  <a:lnTo>
                    <a:pt x="160" y="62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54"/>
            <p:cNvSpPr/>
            <p:nvPr/>
          </p:nvSpPr>
          <p:spPr bwMode="auto">
            <a:xfrm>
              <a:off x="3099233" y="2617212"/>
              <a:ext cx="87981" cy="102644"/>
            </a:xfrm>
            <a:custGeom>
              <a:avLst/>
              <a:gdLst/>
              <a:ahLst/>
              <a:cxnLst>
                <a:cxn ang="0">
                  <a:pos x="108" y="98"/>
                </a:cxn>
                <a:cxn ang="0">
                  <a:pos x="108" y="9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24" y="96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6" y="26"/>
                </a:cxn>
                <a:cxn ang="0">
                  <a:pos x="66" y="52"/>
                </a:cxn>
                <a:cxn ang="0">
                  <a:pos x="86" y="76"/>
                </a:cxn>
                <a:cxn ang="0">
                  <a:pos x="108" y="98"/>
                </a:cxn>
                <a:cxn ang="0">
                  <a:pos x="108" y="98"/>
                </a:cxn>
              </a:cxnLst>
              <a:rect l="0" t="0" r="r" b="b"/>
              <a:pathLst>
                <a:path w="108" h="126">
                  <a:moveTo>
                    <a:pt x="108" y="98"/>
                  </a:moveTo>
                  <a:lnTo>
                    <a:pt x="108" y="9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24" y="9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6" y="26"/>
                  </a:lnTo>
                  <a:lnTo>
                    <a:pt x="66" y="52"/>
                  </a:lnTo>
                  <a:lnTo>
                    <a:pt x="86" y="76"/>
                  </a:lnTo>
                  <a:lnTo>
                    <a:pt x="108" y="98"/>
                  </a:lnTo>
                  <a:lnTo>
                    <a:pt x="108" y="98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055"/>
            <p:cNvSpPr/>
            <p:nvPr/>
          </p:nvSpPr>
          <p:spPr bwMode="auto">
            <a:xfrm>
              <a:off x="3099233" y="2617212"/>
              <a:ext cx="55395" cy="79835"/>
            </a:xfrm>
            <a:custGeom>
              <a:avLst/>
              <a:gdLst/>
              <a:ahLst/>
              <a:cxnLst>
                <a:cxn ang="0">
                  <a:pos x="68" y="54"/>
                </a:cxn>
                <a:cxn ang="0">
                  <a:pos x="24" y="98"/>
                </a:cxn>
                <a:cxn ang="0">
                  <a:pos x="24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8" y="28"/>
                </a:cxn>
                <a:cxn ang="0">
                  <a:pos x="68" y="54"/>
                </a:cxn>
                <a:cxn ang="0">
                  <a:pos x="68" y="54"/>
                </a:cxn>
              </a:cxnLst>
              <a:rect l="0" t="0" r="r" b="b"/>
              <a:pathLst>
                <a:path w="68" h="98">
                  <a:moveTo>
                    <a:pt x="68" y="54"/>
                  </a:moveTo>
                  <a:lnTo>
                    <a:pt x="24" y="98"/>
                  </a:lnTo>
                  <a:lnTo>
                    <a:pt x="24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8" y="28"/>
                  </a:lnTo>
                  <a:lnTo>
                    <a:pt x="68" y="54"/>
                  </a:lnTo>
                  <a:lnTo>
                    <a:pt x="68" y="54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056"/>
            <p:cNvSpPr/>
            <p:nvPr/>
          </p:nvSpPr>
          <p:spPr bwMode="auto">
            <a:xfrm>
              <a:off x="3182326" y="2467318"/>
              <a:ext cx="166186" cy="166186"/>
            </a:xfrm>
            <a:custGeom>
              <a:avLst/>
              <a:gdLst/>
              <a:ahLst/>
              <a:cxnLst>
                <a:cxn ang="0">
                  <a:pos x="66" y="138"/>
                </a:cxn>
                <a:cxn ang="0">
                  <a:pos x="66" y="138"/>
                </a:cxn>
                <a:cxn ang="0">
                  <a:pos x="86" y="156"/>
                </a:cxn>
                <a:cxn ang="0">
                  <a:pos x="106" y="172"/>
                </a:cxn>
                <a:cxn ang="0">
                  <a:pos x="126" y="184"/>
                </a:cxn>
                <a:cxn ang="0">
                  <a:pos x="144" y="194"/>
                </a:cxn>
                <a:cxn ang="0">
                  <a:pos x="160" y="200"/>
                </a:cxn>
                <a:cxn ang="0">
                  <a:pos x="176" y="204"/>
                </a:cxn>
                <a:cxn ang="0">
                  <a:pos x="188" y="202"/>
                </a:cxn>
                <a:cxn ang="0">
                  <a:pos x="194" y="200"/>
                </a:cxn>
                <a:cxn ang="0">
                  <a:pos x="198" y="196"/>
                </a:cxn>
                <a:cxn ang="0">
                  <a:pos x="198" y="196"/>
                </a:cxn>
                <a:cxn ang="0">
                  <a:pos x="200" y="192"/>
                </a:cxn>
                <a:cxn ang="0">
                  <a:pos x="204" y="188"/>
                </a:cxn>
                <a:cxn ang="0">
                  <a:pos x="204" y="174"/>
                </a:cxn>
                <a:cxn ang="0">
                  <a:pos x="202" y="160"/>
                </a:cxn>
                <a:cxn ang="0">
                  <a:pos x="196" y="142"/>
                </a:cxn>
                <a:cxn ang="0">
                  <a:pos x="186" y="124"/>
                </a:cxn>
                <a:cxn ang="0">
                  <a:pos x="174" y="104"/>
                </a:cxn>
                <a:cxn ang="0">
                  <a:pos x="158" y="84"/>
                </a:cxn>
                <a:cxn ang="0">
                  <a:pos x="140" y="64"/>
                </a:cxn>
                <a:cxn ang="0">
                  <a:pos x="140" y="64"/>
                </a:cxn>
                <a:cxn ang="0">
                  <a:pos x="120" y="46"/>
                </a:cxn>
                <a:cxn ang="0">
                  <a:pos x="100" y="30"/>
                </a:cxn>
                <a:cxn ang="0">
                  <a:pos x="80" y="18"/>
                </a:cxn>
                <a:cxn ang="0">
                  <a:pos x="62" y="8"/>
                </a:cxn>
                <a:cxn ang="0">
                  <a:pos x="44" y="2"/>
                </a:cxn>
                <a:cxn ang="0">
                  <a:pos x="30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2" y="16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4" y="46"/>
                </a:cxn>
                <a:cxn ang="0">
                  <a:pos x="12" y="64"/>
                </a:cxn>
                <a:cxn ang="0">
                  <a:pos x="22" y="84"/>
                </a:cxn>
                <a:cxn ang="0">
                  <a:pos x="36" y="102"/>
                </a:cxn>
                <a:cxn ang="0">
                  <a:pos x="50" y="120"/>
                </a:cxn>
                <a:cxn ang="0">
                  <a:pos x="66" y="138"/>
                </a:cxn>
                <a:cxn ang="0">
                  <a:pos x="66" y="138"/>
                </a:cxn>
              </a:cxnLst>
              <a:rect l="0" t="0" r="r" b="b"/>
              <a:pathLst>
                <a:path w="204" h="204">
                  <a:moveTo>
                    <a:pt x="66" y="138"/>
                  </a:moveTo>
                  <a:lnTo>
                    <a:pt x="66" y="138"/>
                  </a:lnTo>
                  <a:lnTo>
                    <a:pt x="86" y="156"/>
                  </a:lnTo>
                  <a:lnTo>
                    <a:pt x="106" y="172"/>
                  </a:lnTo>
                  <a:lnTo>
                    <a:pt x="126" y="184"/>
                  </a:lnTo>
                  <a:lnTo>
                    <a:pt x="144" y="194"/>
                  </a:lnTo>
                  <a:lnTo>
                    <a:pt x="160" y="200"/>
                  </a:lnTo>
                  <a:lnTo>
                    <a:pt x="176" y="204"/>
                  </a:lnTo>
                  <a:lnTo>
                    <a:pt x="188" y="202"/>
                  </a:lnTo>
                  <a:lnTo>
                    <a:pt x="194" y="200"/>
                  </a:lnTo>
                  <a:lnTo>
                    <a:pt x="198" y="196"/>
                  </a:lnTo>
                  <a:lnTo>
                    <a:pt x="198" y="196"/>
                  </a:lnTo>
                  <a:lnTo>
                    <a:pt x="200" y="192"/>
                  </a:lnTo>
                  <a:lnTo>
                    <a:pt x="204" y="188"/>
                  </a:lnTo>
                  <a:lnTo>
                    <a:pt x="204" y="174"/>
                  </a:lnTo>
                  <a:lnTo>
                    <a:pt x="202" y="160"/>
                  </a:lnTo>
                  <a:lnTo>
                    <a:pt x="196" y="142"/>
                  </a:lnTo>
                  <a:lnTo>
                    <a:pt x="186" y="124"/>
                  </a:lnTo>
                  <a:lnTo>
                    <a:pt x="174" y="104"/>
                  </a:lnTo>
                  <a:lnTo>
                    <a:pt x="158" y="84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20" y="46"/>
                  </a:lnTo>
                  <a:lnTo>
                    <a:pt x="100" y="30"/>
                  </a:lnTo>
                  <a:lnTo>
                    <a:pt x="80" y="18"/>
                  </a:lnTo>
                  <a:lnTo>
                    <a:pt x="62" y="8"/>
                  </a:lnTo>
                  <a:lnTo>
                    <a:pt x="44" y="2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46"/>
                  </a:lnTo>
                  <a:lnTo>
                    <a:pt x="12" y="64"/>
                  </a:lnTo>
                  <a:lnTo>
                    <a:pt x="22" y="84"/>
                  </a:lnTo>
                  <a:lnTo>
                    <a:pt x="36" y="102"/>
                  </a:lnTo>
                  <a:lnTo>
                    <a:pt x="50" y="120"/>
                  </a:lnTo>
                  <a:lnTo>
                    <a:pt x="66" y="138"/>
                  </a:lnTo>
                  <a:lnTo>
                    <a:pt x="66" y="13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057"/>
            <p:cNvSpPr/>
            <p:nvPr/>
          </p:nvSpPr>
          <p:spPr bwMode="auto">
            <a:xfrm>
              <a:off x="3146482" y="2481982"/>
              <a:ext cx="133601" cy="195513"/>
            </a:xfrm>
            <a:custGeom>
              <a:avLst/>
              <a:gdLst/>
              <a:ahLst/>
              <a:cxnLst>
                <a:cxn ang="0">
                  <a:pos x="98" y="146"/>
                </a:cxn>
                <a:cxn ang="0">
                  <a:pos x="98" y="146"/>
                </a:cxn>
                <a:cxn ang="0">
                  <a:pos x="80" y="118"/>
                </a:cxn>
                <a:cxn ang="0">
                  <a:pos x="64" y="88"/>
                </a:cxn>
                <a:cxn ang="0">
                  <a:pos x="54" y="58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20" y="138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72" y="210"/>
                </a:cxn>
                <a:cxn ang="0">
                  <a:pos x="104" y="240"/>
                </a:cxn>
                <a:cxn ang="0">
                  <a:pos x="164" y="214"/>
                </a:cxn>
                <a:cxn ang="0">
                  <a:pos x="164" y="214"/>
                </a:cxn>
                <a:cxn ang="0">
                  <a:pos x="148" y="200"/>
                </a:cxn>
                <a:cxn ang="0">
                  <a:pos x="130" y="184"/>
                </a:cxn>
                <a:cxn ang="0">
                  <a:pos x="114" y="166"/>
                </a:cxn>
                <a:cxn ang="0">
                  <a:pos x="98" y="146"/>
                </a:cxn>
                <a:cxn ang="0">
                  <a:pos x="98" y="146"/>
                </a:cxn>
              </a:cxnLst>
              <a:rect l="0" t="0" r="r" b="b"/>
              <a:pathLst>
                <a:path w="164" h="240">
                  <a:moveTo>
                    <a:pt x="98" y="146"/>
                  </a:moveTo>
                  <a:lnTo>
                    <a:pt x="98" y="146"/>
                  </a:lnTo>
                  <a:lnTo>
                    <a:pt x="80" y="118"/>
                  </a:lnTo>
                  <a:lnTo>
                    <a:pt x="64" y="88"/>
                  </a:lnTo>
                  <a:lnTo>
                    <a:pt x="54" y="5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0" y="138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72" y="210"/>
                  </a:lnTo>
                  <a:lnTo>
                    <a:pt x="104" y="240"/>
                  </a:lnTo>
                  <a:lnTo>
                    <a:pt x="164" y="214"/>
                  </a:lnTo>
                  <a:lnTo>
                    <a:pt x="164" y="214"/>
                  </a:lnTo>
                  <a:lnTo>
                    <a:pt x="148" y="200"/>
                  </a:lnTo>
                  <a:lnTo>
                    <a:pt x="130" y="184"/>
                  </a:lnTo>
                  <a:lnTo>
                    <a:pt x="114" y="166"/>
                  </a:lnTo>
                  <a:lnTo>
                    <a:pt x="98" y="146"/>
                  </a:lnTo>
                  <a:lnTo>
                    <a:pt x="98" y="146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058"/>
            <p:cNvSpPr/>
            <p:nvPr/>
          </p:nvSpPr>
          <p:spPr bwMode="auto">
            <a:xfrm>
              <a:off x="3182326" y="2467318"/>
              <a:ext cx="112420" cy="112420"/>
            </a:xfrm>
            <a:custGeom>
              <a:avLst/>
              <a:gdLst/>
              <a:ahLst/>
              <a:cxnLst>
                <a:cxn ang="0">
                  <a:pos x="138" y="64"/>
                </a:cxn>
                <a:cxn ang="0">
                  <a:pos x="66" y="138"/>
                </a:cxn>
                <a:cxn ang="0">
                  <a:pos x="66" y="138"/>
                </a:cxn>
                <a:cxn ang="0">
                  <a:pos x="50" y="120"/>
                </a:cxn>
                <a:cxn ang="0">
                  <a:pos x="36" y="102"/>
                </a:cxn>
                <a:cxn ang="0">
                  <a:pos x="22" y="84"/>
                </a:cxn>
                <a:cxn ang="0">
                  <a:pos x="12" y="64"/>
                </a:cxn>
                <a:cxn ang="0">
                  <a:pos x="4" y="4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6" y="0"/>
                </a:cxn>
                <a:cxn ang="0">
                  <a:pos x="30" y="0"/>
                </a:cxn>
                <a:cxn ang="0">
                  <a:pos x="44" y="2"/>
                </a:cxn>
                <a:cxn ang="0">
                  <a:pos x="62" y="8"/>
                </a:cxn>
                <a:cxn ang="0">
                  <a:pos x="80" y="18"/>
                </a:cxn>
                <a:cxn ang="0">
                  <a:pos x="100" y="30"/>
                </a:cxn>
                <a:cxn ang="0">
                  <a:pos x="120" y="46"/>
                </a:cxn>
                <a:cxn ang="0">
                  <a:pos x="138" y="64"/>
                </a:cxn>
                <a:cxn ang="0">
                  <a:pos x="138" y="64"/>
                </a:cxn>
              </a:cxnLst>
              <a:rect l="0" t="0" r="r" b="b"/>
              <a:pathLst>
                <a:path w="138" h="138">
                  <a:moveTo>
                    <a:pt x="138" y="64"/>
                  </a:moveTo>
                  <a:lnTo>
                    <a:pt x="66" y="138"/>
                  </a:lnTo>
                  <a:lnTo>
                    <a:pt x="66" y="138"/>
                  </a:lnTo>
                  <a:lnTo>
                    <a:pt x="50" y="120"/>
                  </a:lnTo>
                  <a:lnTo>
                    <a:pt x="36" y="102"/>
                  </a:lnTo>
                  <a:lnTo>
                    <a:pt x="22" y="84"/>
                  </a:lnTo>
                  <a:lnTo>
                    <a:pt x="12" y="64"/>
                  </a:lnTo>
                  <a:lnTo>
                    <a:pt x="4" y="4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6" y="0"/>
                  </a:lnTo>
                  <a:lnTo>
                    <a:pt x="30" y="0"/>
                  </a:lnTo>
                  <a:lnTo>
                    <a:pt x="44" y="2"/>
                  </a:lnTo>
                  <a:lnTo>
                    <a:pt x="62" y="8"/>
                  </a:lnTo>
                  <a:lnTo>
                    <a:pt x="80" y="18"/>
                  </a:lnTo>
                  <a:lnTo>
                    <a:pt x="100" y="30"/>
                  </a:lnTo>
                  <a:lnTo>
                    <a:pt x="120" y="46"/>
                  </a:lnTo>
                  <a:lnTo>
                    <a:pt x="138" y="64"/>
                  </a:lnTo>
                  <a:lnTo>
                    <a:pt x="138" y="64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059"/>
            <p:cNvSpPr/>
            <p:nvPr/>
          </p:nvSpPr>
          <p:spPr bwMode="auto">
            <a:xfrm>
              <a:off x="3146482" y="2481982"/>
              <a:ext cx="74947" cy="14663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20" y="138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50" y="180"/>
                </a:cxn>
                <a:cxn ang="0">
                  <a:pos x="92" y="138"/>
                </a:cxn>
                <a:cxn ang="0">
                  <a:pos x="92" y="138"/>
                </a:cxn>
                <a:cxn ang="0">
                  <a:pos x="76" y="110"/>
                </a:cxn>
                <a:cxn ang="0">
                  <a:pos x="62" y="84"/>
                </a:cxn>
                <a:cxn ang="0">
                  <a:pos x="54" y="56"/>
                </a:cxn>
                <a:cxn ang="0">
                  <a:pos x="48" y="30"/>
                </a:cxn>
                <a:cxn ang="0">
                  <a:pos x="48" y="30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92" h="180">
                  <a:moveTo>
                    <a:pt x="46" y="0"/>
                  </a:moveTo>
                  <a:lnTo>
                    <a:pt x="0" y="102"/>
                  </a:lnTo>
                  <a:lnTo>
                    <a:pt x="0" y="102"/>
                  </a:lnTo>
                  <a:lnTo>
                    <a:pt x="20" y="138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50" y="180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76" y="110"/>
                  </a:lnTo>
                  <a:lnTo>
                    <a:pt x="62" y="84"/>
                  </a:lnTo>
                  <a:lnTo>
                    <a:pt x="54" y="56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62"/>
          <p:cNvGrpSpPr/>
          <p:nvPr/>
        </p:nvGrpSpPr>
        <p:grpSpPr>
          <a:xfrm rot="9842734">
            <a:off x="10772795" y="957428"/>
            <a:ext cx="809468" cy="809468"/>
            <a:chOff x="3081311" y="2317425"/>
            <a:chExt cx="417095" cy="417095"/>
          </a:xfrm>
        </p:grpSpPr>
        <p:sp>
          <p:nvSpPr>
            <p:cNvPr id="28" name="Freeform 1042"/>
            <p:cNvSpPr/>
            <p:nvPr/>
          </p:nvSpPr>
          <p:spPr bwMode="auto">
            <a:xfrm>
              <a:off x="3081311" y="2481982"/>
              <a:ext cx="254167" cy="252538"/>
            </a:xfrm>
            <a:custGeom>
              <a:avLst/>
              <a:gdLst/>
              <a:ahLst/>
              <a:cxnLst>
                <a:cxn ang="0">
                  <a:pos x="2" y="278"/>
                </a:cxn>
                <a:cxn ang="0">
                  <a:pos x="2" y="278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124" y="12"/>
                </a:cxn>
                <a:cxn ang="0">
                  <a:pos x="128" y="26"/>
                </a:cxn>
                <a:cxn ang="0">
                  <a:pos x="134" y="42"/>
                </a:cxn>
                <a:cxn ang="0">
                  <a:pos x="142" y="58"/>
                </a:cxn>
                <a:cxn ang="0">
                  <a:pos x="152" y="74"/>
                </a:cxn>
                <a:cxn ang="0">
                  <a:pos x="164" y="90"/>
                </a:cxn>
                <a:cxn ang="0">
                  <a:pos x="176" y="106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208" y="136"/>
                </a:cxn>
                <a:cxn ang="0">
                  <a:pos x="224" y="150"/>
                </a:cxn>
                <a:cxn ang="0">
                  <a:pos x="242" y="162"/>
                </a:cxn>
                <a:cxn ang="0">
                  <a:pos x="258" y="172"/>
                </a:cxn>
                <a:cxn ang="0">
                  <a:pos x="274" y="178"/>
                </a:cxn>
                <a:cxn ang="0">
                  <a:pos x="288" y="184"/>
                </a:cxn>
                <a:cxn ang="0">
                  <a:pos x="300" y="186"/>
                </a:cxn>
                <a:cxn ang="0">
                  <a:pos x="312" y="184"/>
                </a:cxn>
                <a:cxn ang="0">
                  <a:pos x="312" y="184"/>
                </a:cxn>
                <a:cxn ang="0">
                  <a:pos x="32" y="308"/>
                </a:cxn>
                <a:cxn ang="0">
                  <a:pos x="32" y="308"/>
                </a:cxn>
                <a:cxn ang="0">
                  <a:pos x="26" y="310"/>
                </a:cxn>
                <a:cxn ang="0">
                  <a:pos x="20" y="310"/>
                </a:cxn>
                <a:cxn ang="0">
                  <a:pos x="14" y="306"/>
                </a:cxn>
                <a:cxn ang="0">
                  <a:pos x="8" y="302"/>
                </a:cxn>
                <a:cxn ang="0">
                  <a:pos x="8" y="302"/>
                </a:cxn>
                <a:cxn ang="0">
                  <a:pos x="4" y="296"/>
                </a:cxn>
                <a:cxn ang="0">
                  <a:pos x="0" y="290"/>
                </a:cxn>
                <a:cxn ang="0">
                  <a:pos x="0" y="284"/>
                </a:cxn>
                <a:cxn ang="0">
                  <a:pos x="2" y="278"/>
                </a:cxn>
                <a:cxn ang="0">
                  <a:pos x="2" y="278"/>
                </a:cxn>
              </a:cxnLst>
              <a:rect l="0" t="0" r="r" b="b"/>
              <a:pathLst>
                <a:path w="312" h="310">
                  <a:moveTo>
                    <a:pt x="2" y="278"/>
                  </a:moveTo>
                  <a:lnTo>
                    <a:pt x="2" y="278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4" y="12"/>
                  </a:lnTo>
                  <a:lnTo>
                    <a:pt x="128" y="26"/>
                  </a:lnTo>
                  <a:lnTo>
                    <a:pt x="134" y="42"/>
                  </a:lnTo>
                  <a:lnTo>
                    <a:pt x="142" y="58"/>
                  </a:lnTo>
                  <a:lnTo>
                    <a:pt x="152" y="74"/>
                  </a:lnTo>
                  <a:lnTo>
                    <a:pt x="164" y="90"/>
                  </a:lnTo>
                  <a:lnTo>
                    <a:pt x="176" y="106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208" y="136"/>
                  </a:lnTo>
                  <a:lnTo>
                    <a:pt x="224" y="150"/>
                  </a:lnTo>
                  <a:lnTo>
                    <a:pt x="242" y="162"/>
                  </a:lnTo>
                  <a:lnTo>
                    <a:pt x="258" y="172"/>
                  </a:lnTo>
                  <a:lnTo>
                    <a:pt x="274" y="178"/>
                  </a:lnTo>
                  <a:lnTo>
                    <a:pt x="288" y="184"/>
                  </a:lnTo>
                  <a:lnTo>
                    <a:pt x="300" y="186"/>
                  </a:lnTo>
                  <a:lnTo>
                    <a:pt x="312" y="184"/>
                  </a:lnTo>
                  <a:lnTo>
                    <a:pt x="312" y="184"/>
                  </a:lnTo>
                  <a:lnTo>
                    <a:pt x="32" y="308"/>
                  </a:lnTo>
                  <a:lnTo>
                    <a:pt x="32" y="308"/>
                  </a:lnTo>
                  <a:lnTo>
                    <a:pt x="26" y="310"/>
                  </a:lnTo>
                  <a:lnTo>
                    <a:pt x="20" y="310"/>
                  </a:lnTo>
                  <a:lnTo>
                    <a:pt x="14" y="306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4" y="296"/>
                  </a:lnTo>
                  <a:lnTo>
                    <a:pt x="0" y="290"/>
                  </a:lnTo>
                  <a:lnTo>
                    <a:pt x="0" y="284"/>
                  </a:lnTo>
                  <a:lnTo>
                    <a:pt x="2" y="278"/>
                  </a:lnTo>
                  <a:lnTo>
                    <a:pt x="2" y="278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043"/>
            <p:cNvSpPr/>
            <p:nvPr/>
          </p:nvSpPr>
          <p:spPr bwMode="auto">
            <a:xfrm>
              <a:off x="3081311" y="2481982"/>
              <a:ext cx="154781" cy="246021"/>
            </a:xfrm>
            <a:custGeom>
              <a:avLst/>
              <a:gdLst/>
              <a:ahLst/>
              <a:cxnLst>
                <a:cxn ang="0">
                  <a:pos x="2" y="278"/>
                </a:cxn>
                <a:cxn ang="0">
                  <a:pos x="2" y="278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124" y="12"/>
                </a:cxn>
                <a:cxn ang="0">
                  <a:pos x="128" y="26"/>
                </a:cxn>
                <a:cxn ang="0">
                  <a:pos x="134" y="42"/>
                </a:cxn>
                <a:cxn ang="0">
                  <a:pos x="142" y="58"/>
                </a:cxn>
                <a:cxn ang="0">
                  <a:pos x="152" y="74"/>
                </a:cxn>
                <a:cxn ang="0">
                  <a:pos x="164" y="90"/>
                </a:cxn>
                <a:cxn ang="0">
                  <a:pos x="176" y="106"/>
                </a:cxn>
                <a:cxn ang="0">
                  <a:pos x="190" y="120"/>
                </a:cxn>
                <a:cxn ang="0">
                  <a:pos x="8" y="302"/>
                </a:cxn>
                <a:cxn ang="0">
                  <a:pos x="8" y="302"/>
                </a:cxn>
                <a:cxn ang="0">
                  <a:pos x="4" y="296"/>
                </a:cxn>
                <a:cxn ang="0">
                  <a:pos x="0" y="290"/>
                </a:cxn>
                <a:cxn ang="0">
                  <a:pos x="0" y="284"/>
                </a:cxn>
                <a:cxn ang="0">
                  <a:pos x="2" y="278"/>
                </a:cxn>
                <a:cxn ang="0">
                  <a:pos x="2" y="278"/>
                </a:cxn>
              </a:cxnLst>
              <a:rect l="0" t="0" r="r" b="b"/>
              <a:pathLst>
                <a:path w="190" h="302">
                  <a:moveTo>
                    <a:pt x="2" y="278"/>
                  </a:moveTo>
                  <a:lnTo>
                    <a:pt x="2" y="278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4" y="12"/>
                  </a:lnTo>
                  <a:lnTo>
                    <a:pt x="128" y="26"/>
                  </a:lnTo>
                  <a:lnTo>
                    <a:pt x="134" y="42"/>
                  </a:lnTo>
                  <a:lnTo>
                    <a:pt x="142" y="58"/>
                  </a:lnTo>
                  <a:lnTo>
                    <a:pt x="152" y="74"/>
                  </a:lnTo>
                  <a:lnTo>
                    <a:pt x="164" y="90"/>
                  </a:lnTo>
                  <a:lnTo>
                    <a:pt x="176" y="106"/>
                  </a:lnTo>
                  <a:lnTo>
                    <a:pt x="190" y="120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4" y="296"/>
                  </a:lnTo>
                  <a:lnTo>
                    <a:pt x="0" y="290"/>
                  </a:lnTo>
                  <a:lnTo>
                    <a:pt x="0" y="284"/>
                  </a:lnTo>
                  <a:lnTo>
                    <a:pt x="2" y="278"/>
                  </a:lnTo>
                  <a:lnTo>
                    <a:pt x="2" y="2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044"/>
            <p:cNvSpPr/>
            <p:nvPr/>
          </p:nvSpPr>
          <p:spPr bwMode="auto">
            <a:xfrm>
              <a:off x="3218170" y="2395630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045"/>
            <p:cNvSpPr/>
            <p:nvPr/>
          </p:nvSpPr>
          <p:spPr bwMode="auto">
            <a:xfrm>
              <a:off x="3322444" y="2421698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37A1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046"/>
            <p:cNvSpPr/>
            <p:nvPr/>
          </p:nvSpPr>
          <p:spPr bwMode="auto">
            <a:xfrm>
              <a:off x="3446269" y="2473835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59BB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047"/>
            <p:cNvSpPr/>
            <p:nvPr/>
          </p:nvSpPr>
          <p:spPr bwMode="auto">
            <a:xfrm>
              <a:off x="3452786" y="2617212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048"/>
            <p:cNvSpPr/>
            <p:nvPr/>
          </p:nvSpPr>
          <p:spPr bwMode="auto">
            <a:xfrm>
              <a:off x="3302893" y="2330459"/>
              <a:ext cx="26068" cy="2606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049"/>
            <p:cNvSpPr/>
            <p:nvPr/>
          </p:nvSpPr>
          <p:spPr bwMode="auto">
            <a:xfrm>
              <a:off x="3338737" y="2333717"/>
              <a:ext cx="74947" cy="74947"/>
            </a:xfrm>
            <a:custGeom>
              <a:avLst/>
              <a:gdLst/>
              <a:ahLst/>
              <a:cxnLst>
                <a:cxn ang="0">
                  <a:pos x="84" y="10"/>
                </a:cxn>
                <a:cxn ang="0">
                  <a:pos x="52" y="26"/>
                </a:cxn>
                <a:cxn ang="0">
                  <a:pos x="26" y="0"/>
                </a:cxn>
                <a:cxn ang="0">
                  <a:pos x="32" y="36"/>
                </a:cxn>
                <a:cxn ang="0">
                  <a:pos x="0" y="52"/>
                </a:cxn>
                <a:cxn ang="0">
                  <a:pos x="36" y="56"/>
                </a:cxn>
                <a:cxn ang="0">
                  <a:pos x="40" y="92"/>
                </a:cxn>
                <a:cxn ang="0">
                  <a:pos x="56" y="60"/>
                </a:cxn>
                <a:cxn ang="0">
                  <a:pos x="92" y="66"/>
                </a:cxn>
                <a:cxn ang="0">
                  <a:pos x="66" y="40"/>
                </a:cxn>
                <a:cxn ang="0">
                  <a:pos x="84" y="10"/>
                </a:cxn>
              </a:cxnLst>
              <a:rect l="0" t="0" r="r" b="b"/>
              <a:pathLst>
                <a:path w="92" h="92">
                  <a:moveTo>
                    <a:pt x="84" y="10"/>
                  </a:moveTo>
                  <a:lnTo>
                    <a:pt x="52" y="26"/>
                  </a:lnTo>
                  <a:lnTo>
                    <a:pt x="26" y="0"/>
                  </a:lnTo>
                  <a:lnTo>
                    <a:pt x="32" y="36"/>
                  </a:lnTo>
                  <a:lnTo>
                    <a:pt x="0" y="52"/>
                  </a:lnTo>
                  <a:lnTo>
                    <a:pt x="36" y="56"/>
                  </a:lnTo>
                  <a:lnTo>
                    <a:pt x="40" y="92"/>
                  </a:lnTo>
                  <a:lnTo>
                    <a:pt x="56" y="60"/>
                  </a:lnTo>
                  <a:lnTo>
                    <a:pt x="92" y="66"/>
                  </a:lnTo>
                  <a:lnTo>
                    <a:pt x="66" y="40"/>
                  </a:lnTo>
                  <a:lnTo>
                    <a:pt x="84" y="10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50"/>
            <p:cNvSpPr/>
            <p:nvPr/>
          </p:nvSpPr>
          <p:spPr bwMode="auto">
            <a:xfrm>
              <a:off x="3374581" y="2558558"/>
              <a:ext cx="52137" cy="4887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4" y="24"/>
                </a:cxn>
                <a:cxn ang="0">
                  <a:pos x="0" y="24"/>
                </a:cxn>
                <a:cxn ang="0">
                  <a:pos x="20" y="36"/>
                </a:cxn>
                <a:cxn ang="0">
                  <a:pos x="12" y="60"/>
                </a:cxn>
                <a:cxn ang="0">
                  <a:pos x="32" y="44"/>
                </a:cxn>
                <a:cxn ang="0">
                  <a:pos x="52" y="60"/>
                </a:cxn>
                <a:cxn ang="0">
                  <a:pos x="44" y="36"/>
                </a:cxn>
                <a:cxn ang="0">
                  <a:pos x="64" y="24"/>
                </a:cxn>
                <a:cxn ang="0">
                  <a:pos x="40" y="24"/>
                </a:cxn>
                <a:cxn ang="0">
                  <a:pos x="32" y="0"/>
                </a:cxn>
              </a:cxnLst>
              <a:rect l="0" t="0" r="r" b="b"/>
              <a:pathLst>
                <a:path w="64" h="60">
                  <a:moveTo>
                    <a:pt x="32" y="0"/>
                  </a:moveTo>
                  <a:lnTo>
                    <a:pt x="24" y="24"/>
                  </a:lnTo>
                  <a:lnTo>
                    <a:pt x="0" y="24"/>
                  </a:lnTo>
                  <a:lnTo>
                    <a:pt x="20" y="36"/>
                  </a:lnTo>
                  <a:lnTo>
                    <a:pt x="12" y="60"/>
                  </a:lnTo>
                  <a:lnTo>
                    <a:pt x="32" y="44"/>
                  </a:lnTo>
                  <a:lnTo>
                    <a:pt x="52" y="60"/>
                  </a:lnTo>
                  <a:lnTo>
                    <a:pt x="44" y="36"/>
                  </a:lnTo>
                  <a:lnTo>
                    <a:pt x="64" y="24"/>
                  </a:lnTo>
                  <a:lnTo>
                    <a:pt x="40" y="2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37A1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51"/>
            <p:cNvSpPr/>
            <p:nvPr/>
          </p:nvSpPr>
          <p:spPr bwMode="auto">
            <a:xfrm>
              <a:off x="3348513" y="2356527"/>
              <a:ext cx="149893" cy="136859"/>
            </a:xfrm>
            <a:custGeom>
              <a:avLst/>
              <a:gdLst/>
              <a:ahLst/>
              <a:cxnLst>
                <a:cxn ang="0">
                  <a:pos x="8" y="168"/>
                </a:cxn>
                <a:cxn ang="0">
                  <a:pos x="8" y="168"/>
                </a:cxn>
                <a:cxn ang="0">
                  <a:pos x="22" y="168"/>
                </a:cxn>
                <a:cxn ang="0">
                  <a:pos x="36" y="166"/>
                </a:cxn>
                <a:cxn ang="0">
                  <a:pos x="46" y="164"/>
                </a:cxn>
                <a:cxn ang="0">
                  <a:pos x="56" y="160"/>
                </a:cxn>
                <a:cxn ang="0">
                  <a:pos x="74" y="150"/>
                </a:cxn>
                <a:cxn ang="0">
                  <a:pos x="88" y="138"/>
                </a:cxn>
                <a:cxn ang="0">
                  <a:pos x="98" y="124"/>
                </a:cxn>
                <a:cxn ang="0">
                  <a:pos x="106" y="108"/>
                </a:cxn>
                <a:cxn ang="0">
                  <a:pos x="118" y="76"/>
                </a:cxn>
                <a:cxn ang="0">
                  <a:pos x="118" y="76"/>
                </a:cxn>
                <a:cxn ang="0">
                  <a:pos x="126" y="52"/>
                </a:cxn>
                <a:cxn ang="0">
                  <a:pos x="132" y="42"/>
                </a:cxn>
                <a:cxn ang="0">
                  <a:pos x="136" y="34"/>
                </a:cxn>
                <a:cxn ang="0">
                  <a:pos x="144" y="26"/>
                </a:cxn>
                <a:cxn ang="0">
                  <a:pos x="152" y="20"/>
                </a:cxn>
                <a:cxn ang="0">
                  <a:pos x="164" y="18"/>
                </a:cxn>
                <a:cxn ang="0">
                  <a:pos x="176" y="16"/>
                </a:cxn>
                <a:cxn ang="0">
                  <a:pos x="176" y="16"/>
                </a:cxn>
                <a:cxn ang="0">
                  <a:pos x="180" y="16"/>
                </a:cxn>
                <a:cxn ang="0">
                  <a:pos x="182" y="14"/>
                </a:cxn>
                <a:cxn ang="0">
                  <a:pos x="184" y="12"/>
                </a:cxn>
                <a:cxn ang="0">
                  <a:pos x="184" y="8"/>
                </a:cxn>
                <a:cxn ang="0">
                  <a:pos x="184" y="8"/>
                </a:cxn>
                <a:cxn ang="0">
                  <a:pos x="184" y="4"/>
                </a:cxn>
                <a:cxn ang="0">
                  <a:pos x="182" y="2"/>
                </a:cxn>
                <a:cxn ang="0">
                  <a:pos x="180" y="0"/>
                </a:cxn>
                <a:cxn ang="0">
                  <a:pos x="176" y="0"/>
                </a:cxn>
                <a:cxn ang="0">
                  <a:pos x="176" y="0"/>
                </a:cxn>
                <a:cxn ang="0">
                  <a:pos x="160" y="2"/>
                </a:cxn>
                <a:cxn ang="0">
                  <a:pos x="146" y="6"/>
                </a:cxn>
                <a:cxn ang="0">
                  <a:pos x="134" y="14"/>
                </a:cxn>
                <a:cxn ang="0">
                  <a:pos x="126" y="22"/>
                </a:cxn>
                <a:cxn ang="0">
                  <a:pos x="118" y="34"/>
                </a:cxn>
                <a:cxn ang="0">
                  <a:pos x="112" y="46"/>
                </a:cxn>
                <a:cxn ang="0">
                  <a:pos x="102" y="72"/>
                </a:cxn>
                <a:cxn ang="0">
                  <a:pos x="102" y="72"/>
                </a:cxn>
                <a:cxn ang="0">
                  <a:pos x="92" y="102"/>
                </a:cxn>
                <a:cxn ang="0">
                  <a:pos x="84" y="116"/>
                </a:cxn>
                <a:cxn ang="0">
                  <a:pos x="76" y="128"/>
                </a:cxn>
                <a:cxn ang="0">
                  <a:pos x="64" y="138"/>
                </a:cxn>
                <a:cxn ang="0">
                  <a:pos x="50" y="146"/>
                </a:cxn>
                <a:cxn ang="0">
                  <a:pos x="32" y="150"/>
                </a:cxn>
                <a:cxn ang="0">
                  <a:pos x="8" y="152"/>
                </a:cxn>
                <a:cxn ang="0">
                  <a:pos x="8" y="152"/>
                </a:cxn>
                <a:cxn ang="0">
                  <a:pos x="4" y="152"/>
                </a:cxn>
                <a:cxn ang="0">
                  <a:pos x="2" y="154"/>
                </a:cxn>
                <a:cxn ang="0">
                  <a:pos x="0" y="156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64"/>
                </a:cxn>
                <a:cxn ang="0">
                  <a:pos x="2" y="166"/>
                </a:cxn>
                <a:cxn ang="0">
                  <a:pos x="4" y="168"/>
                </a:cxn>
                <a:cxn ang="0">
                  <a:pos x="8" y="168"/>
                </a:cxn>
                <a:cxn ang="0">
                  <a:pos x="8" y="168"/>
                </a:cxn>
              </a:cxnLst>
              <a:rect l="0" t="0" r="r" b="b"/>
              <a:pathLst>
                <a:path w="184" h="168">
                  <a:moveTo>
                    <a:pt x="8" y="168"/>
                  </a:moveTo>
                  <a:lnTo>
                    <a:pt x="8" y="168"/>
                  </a:lnTo>
                  <a:lnTo>
                    <a:pt x="22" y="168"/>
                  </a:lnTo>
                  <a:lnTo>
                    <a:pt x="36" y="166"/>
                  </a:lnTo>
                  <a:lnTo>
                    <a:pt x="46" y="164"/>
                  </a:lnTo>
                  <a:lnTo>
                    <a:pt x="56" y="160"/>
                  </a:lnTo>
                  <a:lnTo>
                    <a:pt x="74" y="150"/>
                  </a:lnTo>
                  <a:lnTo>
                    <a:pt x="88" y="138"/>
                  </a:lnTo>
                  <a:lnTo>
                    <a:pt x="98" y="124"/>
                  </a:lnTo>
                  <a:lnTo>
                    <a:pt x="106" y="108"/>
                  </a:lnTo>
                  <a:lnTo>
                    <a:pt x="118" y="76"/>
                  </a:lnTo>
                  <a:lnTo>
                    <a:pt x="118" y="76"/>
                  </a:lnTo>
                  <a:lnTo>
                    <a:pt x="126" y="52"/>
                  </a:lnTo>
                  <a:lnTo>
                    <a:pt x="132" y="42"/>
                  </a:lnTo>
                  <a:lnTo>
                    <a:pt x="136" y="34"/>
                  </a:lnTo>
                  <a:lnTo>
                    <a:pt x="144" y="26"/>
                  </a:lnTo>
                  <a:lnTo>
                    <a:pt x="152" y="20"/>
                  </a:lnTo>
                  <a:lnTo>
                    <a:pt x="164" y="18"/>
                  </a:lnTo>
                  <a:lnTo>
                    <a:pt x="176" y="16"/>
                  </a:lnTo>
                  <a:lnTo>
                    <a:pt x="176" y="16"/>
                  </a:lnTo>
                  <a:lnTo>
                    <a:pt x="180" y="16"/>
                  </a:lnTo>
                  <a:lnTo>
                    <a:pt x="182" y="14"/>
                  </a:lnTo>
                  <a:lnTo>
                    <a:pt x="184" y="12"/>
                  </a:lnTo>
                  <a:lnTo>
                    <a:pt x="184" y="8"/>
                  </a:lnTo>
                  <a:lnTo>
                    <a:pt x="184" y="8"/>
                  </a:lnTo>
                  <a:lnTo>
                    <a:pt x="184" y="4"/>
                  </a:lnTo>
                  <a:lnTo>
                    <a:pt x="182" y="2"/>
                  </a:lnTo>
                  <a:lnTo>
                    <a:pt x="18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0" y="2"/>
                  </a:lnTo>
                  <a:lnTo>
                    <a:pt x="146" y="6"/>
                  </a:lnTo>
                  <a:lnTo>
                    <a:pt x="134" y="14"/>
                  </a:lnTo>
                  <a:lnTo>
                    <a:pt x="126" y="22"/>
                  </a:lnTo>
                  <a:lnTo>
                    <a:pt x="118" y="34"/>
                  </a:lnTo>
                  <a:lnTo>
                    <a:pt x="112" y="4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92" y="102"/>
                  </a:lnTo>
                  <a:lnTo>
                    <a:pt x="84" y="116"/>
                  </a:lnTo>
                  <a:lnTo>
                    <a:pt x="76" y="128"/>
                  </a:lnTo>
                  <a:lnTo>
                    <a:pt x="64" y="138"/>
                  </a:lnTo>
                  <a:lnTo>
                    <a:pt x="50" y="146"/>
                  </a:lnTo>
                  <a:lnTo>
                    <a:pt x="32" y="150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4" y="152"/>
                  </a:lnTo>
                  <a:lnTo>
                    <a:pt x="2" y="154"/>
                  </a:lnTo>
                  <a:lnTo>
                    <a:pt x="0" y="15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64"/>
                  </a:lnTo>
                  <a:lnTo>
                    <a:pt x="2" y="166"/>
                  </a:lnTo>
                  <a:lnTo>
                    <a:pt x="4" y="168"/>
                  </a:lnTo>
                  <a:lnTo>
                    <a:pt x="8" y="168"/>
                  </a:lnTo>
                  <a:lnTo>
                    <a:pt x="8" y="168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52"/>
            <p:cNvSpPr/>
            <p:nvPr/>
          </p:nvSpPr>
          <p:spPr bwMode="auto">
            <a:xfrm>
              <a:off x="3250756" y="2317425"/>
              <a:ext cx="47249" cy="136859"/>
            </a:xfrm>
            <a:custGeom>
              <a:avLst/>
              <a:gdLst/>
              <a:ahLst/>
              <a:cxnLst>
                <a:cxn ang="0">
                  <a:pos x="20" y="166"/>
                </a:cxn>
                <a:cxn ang="0">
                  <a:pos x="20" y="166"/>
                </a:cxn>
                <a:cxn ang="0">
                  <a:pos x="38" y="150"/>
                </a:cxn>
                <a:cxn ang="0">
                  <a:pos x="50" y="136"/>
                </a:cxn>
                <a:cxn ang="0">
                  <a:pos x="56" y="122"/>
                </a:cxn>
                <a:cxn ang="0">
                  <a:pos x="58" y="108"/>
                </a:cxn>
                <a:cxn ang="0">
                  <a:pos x="56" y="96"/>
                </a:cxn>
                <a:cxn ang="0">
                  <a:pos x="52" y="84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30" y="50"/>
                </a:cxn>
                <a:cxn ang="0">
                  <a:pos x="22" y="38"/>
                </a:cxn>
                <a:cxn ang="0">
                  <a:pos x="18" y="2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6"/>
                </a:cxn>
                <a:cxn ang="0">
                  <a:pos x="8" y="42"/>
                </a:cxn>
                <a:cxn ang="0">
                  <a:pos x="16" y="58"/>
                </a:cxn>
                <a:cxn ang="0">
                  <a:pos x="24" y="72"/>
                </a:cxn>
                <a:cxn ang="0">
                  <a:pos x="24" y="72"/>
                </a:cxn>
                <a:cxn ang="0">
                  <a:pos x="36" y="90"/>
                </a:cxn>
                <a:cxn ang="0">
                  <a:pos x="40" y="100"/>
                </a:cxn>
                <a:cxn ang="0">
                  <a:pos x="42" y="110"/>
                </a:cxn>
                <a:cxn ang="0">
                  <a:pos x="40" y="120"/>
                </a:cxn>
                <a:cxn ang="0">
                  <a:pos x="34" y="130"/>
                </a:cxn>
                <a:cxn ang="0">
                  <a:pos x="26" y="142"/>
                </a:cxn>
                <a:cxn ang="0">
                  <a:pos x="12" y="154"/>
                </a:cxn>
                <a:cxn ang="0">
                  <a:pos x="12" y="154"/>
                </a:cxn>
                <a:cxn ang="0">
                  <a:pos x="8" y="156"/>
                </a:cxn>
                <a:cxn ang="0">
                  <a:pos x="8" y="160"/>
                </a:cxn>
                <a:cxn ang="0">
                  <a:pos x="8" y="162"/>
                </a:cxn>
                <a:cxn ang="0">
                  <a:pos x="10" y="164"/>
                </a:cxn>
                <a:cxn ang="0">
                  <a:pos x="10" y="164"/>
                </a:cxn>
                <a:cxn ang="0">
                  <a:pos x="12" y="168"/>
                </a:cxn>
                <a:cxn ang="0">
                  <a:pos x="16" y="168"/>
                </a:cxn>
                <a:cxn ang="0">
                  <a:pos x="18" y="168"/>
                </a:cxn>
                <a:cxn ang="0">
                  <a:pos x="20" y="166"/>
                </a:cxn>
                <a:cxn ang="0">
                  <a:pos x="20" y="166"/>
                </a:cxn>
              </a:cxnLst>
              <a:rect l="0" t="0" r="r" b="b"/>
              <a:pathLst>
                <a:path w="58" h="168">
                  <a:moveTo>
                    <a:pt x="20" y="166"/>
                  </a:moveTo>
                  <a:lnTo>
                    <a:pt x="20" y="166"/>
                  </a:lnTo>
                  <a:lnTo>
                    <a:pt x="38" y="150"/>
                  </a:lnTo>
                  <a:lnTo>
                    <a:pt x="50" y="136"/>
                  </a:lnTo>
                  <a:lnTo>
                    <a:pt x="56" y="122"/>
                  </a:lnTo>
                  <a:lnTo>
                    <a:pt x="58" y="108"/>
                  </a:lnTo>
                  <a:lnTo>
                    <a:pt x="56" y="96"/>
                  </a:lnTo>
                  <a:lnTo>
                    <a:pt x="52" y="84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0" y="50"/>
                  </a:lnTo>
                  <a:lnTo>
                    <a:pt x="22" y="38"/>
                  </a:lnTo>
                  <a:lnTo>
                    <a:pt x="18" y="2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6"/>
                  </a:lnTo>
                  <a:lnTo>
                    <a:pt x="8" y="42"/>
                  </a:lnTo>
                  <a:lnTo>
                    <a:pt x="16" y="58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6" y="90"/>
                  </a:lnTo>
                  <a:lnTo>
                    <a:pt x="40" y="100"/>
                  </a:lnTo>
                  <a:lnTo>
                    <a:pt x="42" y="110"/>
                  </a:lnTo>
                  <a:lnTo>
                    <a:pt x="40" y="120"/>
                  </a:lnTo>
                  <a:lnTo>
                    <a:pt x="34" y="130"/>
                  </a:lnTo>
                  <a:lnTo>
                    <a:pt x="26" y="142"/>
                  </a:lnTo>
                  <a:lnTo>
                    <a:pt x="12" y="154"/>
                  </a:lnTo>
                  <a:lnTo>
                    <a:pt x="12" y="154"/>
                  </a:lnTo>
                  <a:lnTo>
                    <a:pt x="8" y="156"/>
                  </a:lnTo>
                  <a:lnTo>
                    <a:pt x="8" y="160"/>
                  </a:lnTo>
                  <a:lnTo>
                    <a:pt x="8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12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20" y="166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059BB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53"/>
            <p:cNvSpPr/>
            <p:nvPr/>
          </p:nvSpPr>
          <p:spPr bwMode="auto">
            <a:xfrm>
              <a:off x="3361547" y="2521084"/>
              <a:ext cx="136859" cy="50508"/>
            </a:xfrm>
            <a:custGeom>
              <a:avLst/>
              <a:gdLst/>
              <a:ahLst/>
              <a:cxnLst>
                <a:cxn ang="0">
                  <a:pos x="160" y="62"/>
                </a:cxn>
                <a:cxn ang="0">
                  <a:pos x="160" y="62"/>
                </a:cxn>
                <a:cxn ang="0">
                  <a:pos x="164" y="62"/>
                </a:cxn>
                <a:cxn ang="0">
                  <a:pos x="166" y="60"/>
                </a:cxn>
                <a:cxn ang="0">
                  <a:pos x="168" y="58"/>
                </a:cxn>
                <a:cxn ang="0">
                  <a:pos x="168" y="54"/>
                </a:cxn>
                <a:cxn ang="0">
                  <a:pos x="168" y="54"/>
                </a:cxn>
                <a:cxn ang="0">
                  <a:pos x="168" y="50"/>
                </a:cxn>
                <a:cxn ang="0">
                  <a:pos x="166" y="48"/>
                </a:cxn>
                <a:cxn ang="0">
                  <a:pos x="164" y="46"/>
                </a:cxn>
                <a:cxn ang="0">
                  <a:pos x="160" y="46"/>
                </a:cxn>
                <a:cxn ang="0">
                  <a:pos x="160" y="46"/>
                </a:cxn>
                <a:cxn ang="0">
                  <a:pos x="144" y="44"/>
                </a:cxn>
                <a:cxn ang="0">
                  <a:pos x="128" y="38"/>
                </a:cxn>
                <a:cxn ang="0">
                  <a:pos x="114" y="30"/>
                </a:cxn>
                <a:cxn ang="0">
                  <a:pos x="102" y="22"/>
                </a:cxn>
                <a:cxn ang="0">
                  <a:pos x="102" y="22"/>
                </a:cxn>
                <a:cxn ang="0">
                  <a:pos x="80" y="8"/>
                </a:cxn>
                <a:cxn ang="0">
                  <a:pos x="68" y="4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2" y="4"/>
                </a:cxn>
                <a:cxn ang="0">
                  <a:pos x="18" y="1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12" y="38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24" y="26"/>
                </a:cxn>
                <a:cxn ang="0">
                  <a:pos x="36" y="20"/>
                </a:cxn>
                <a:cxn ang="0">
                  <a:pos x="44" y="16"/>
                </a:cxn>
                <a:cxn ang="0">
                  <a:pos x="54" y="16"/>
                </a:cxn>
                <a:cxn ang="0">
                  <a:pos x="64" y="18"/>
                </a:cxn>
                <a:cxn ang="0">
                  <a:pos x="72" y="24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106" y="44"/>
                </a:cxn>
                <a:cxn ang="0">
                  <a:pos x="122" y="54"/>
                </a:cxn>
                <a:cxn ang="0">
                  <a:pos x="140" y="60"/>
                </a:cxn>
                <a:cxn ang="0">
                  <a:pos x="150" y="62"/>
                </a:cxn>
                <a:cxn ang="0">
                  <a:pos x="160" y="62"/>
                </a:cxn>
                <a:cxn ang="0">
                  <a:pos x="160" y="62"/>
                </a:cxn>
              </a:cxnLst>
              <a:rect l="0" t="0" r="r" b="b"/>
              <a:pathLst>
                <a:path w="168" h="62">
                  <a:moveTo>
                    <a:pt x="160" y="62"/>
                  </a:moveTo>
                  <a:lnTo>
                    <a:pt x="160" y="62"/>
                  </a:lnTo>
                  <a:lnTo>
                    <a:pt x="164" y="62"/>
                  </a:lnTo>
                  <a:lnTo>
                    <a:pt x="166" y="60"/>
                  </a:lnTo>
                  <a:lnTo>
                    <a:pt x="168" y="58"/>
                  </a:lnTo>
                  <a:lnTo>
                    <a:pt x="168" y="54"/>
                  </a:lnTo>
                  <a:lnTo>
                    <a:pt x="168" y="54"/>
                  </a:lnTo>
                  <a:lnTo>
                    <a:pt x="168" y="50"/>
                  </a:lnTo>
                  <a:lnTo>
                    <a:pt x="166" y="48"/>
                  </a:lnTo>
                  <a:lnTo>
                    <a:pt x="164" y="46"/>
                  </a:lnTo>
                  <a:lnTo>
                    <a:pt x="160" y="46"/>
                  </a:lnTo>
                  <a:lnTo>
                    <a:pt x="160" y="46"/>
                  </a:lnTo>
                  <a:lnTo>
                    <a:pt x="144" y="44"/>
                  </a:lnTo>
                  <a:lnTo>
                    <a:pt x="128" y="38"/>
                  </a:lnTo>
                  <a:lnTo>
                    <a:pt x="114" y="30"/>
                  </a:lnTo>
                  <a:lnTo>
                    <a:pt x="102" y="22"/>
                  </a:lnTo>
                  <a:lnTo>
                    <a:pt x="102" y="22"/>
                  </a:lnTo>
                  <a:lnTo>
                    <a:pt x="80" y="8"/>
                  </a:lnTo>
                  <a:lnTo>
                    <a:pt x="68" y="4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18" y="1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24" y="26"/>
                  </a:lnTo>
                  <a:lnTo>
                    <a:pt x="36" y="20"/>
                  </a:lnTo>
                  <a:lnTo>
                    <a:pt x="44" y="16"/>
                  </a:lnTo>
                  <a:lnTo>
                    <a:pt x="54" y="16"/>
                  </a:lnTo>
                  <a:lnTo>
                    <a:pt x="64" y="18"/>
                  </a:lnTo>
                  <a:lnTo>
                    <a:pt x="72" y="24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106" y="44"/>
                  </a:lnTo>
                  <a:lnTo>
                    <a:pt x="122" y="54"/>
                  </a:lnTo>
                  <a:lnTo>
                    <a:pt x="140" y="60"/>
                  </a:lnTo>
                  <a:lnTo>
                    <a:pt x="150" y="62"/>
                  </a:lnTo>
                  <a:lnTo>
                    <a:pt x="160" y="62"/>
                  </a:lnTo>
                  <a:lnTo>
                    <a:pt x="160" y="62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54"/>
            <p:cNvSpPr/>
            <p:nvPr/>
          </p:nvSpPr>
          <p:spPr bwMode="auto">
            <a:xfrm>
              <a:off x="3099233" y="2617212"/>
              <a:ext cx="87981" cy="102644"/>
            </a:xfrm>
            <a:custGeom>
              <a:avLst/>
              <a:gdLst/>
              <a:ahLst/>
              <a:cxnLst>
                <a:cxn ang="0">
                  <a:pos x="108" y="98"/>
                </a:cxn>
                <a:cxn ang="0">
                  <a:pos x="108" y="9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24" y="96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6" y="26"/>
                </a:cxn>
                <a:cxn ang="0">
                  <a:pos x="66" y="52"/>
                </a:cxn>
                <a:cxn ang="0">
                  <a:pos x="86" y="76"/>
                </a:cxn>
                <a:cxn ang="0">
                  <a:pos x="108" y="98"/>
                </a:cxn>
                <a:cxn ang="0">
                  <a:pos x="108" y="98"/>
                </a:cxn>
              </a:cxnLst>
              <a:rect l="0" t="0" r="r" b="b"/>
              <a:pathLst>
                <a:path w="108" h="126">
                  <a:moveTo>
                    <a:pt x="108" y="98"/>
                  </a:moveTo>
                  <a:lnTo>
                    <a:pt x="108" y="9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24" y="9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6" y="26"/>
                  </a:lnTo>
                  <a:lnTo>
                    <a:pt x="66" y="52"/>
                  </a:lnTo>
                  <a:lnTo>
                    <a:pt x="86" y="76"/>
                  </a:lnTo>
                  <a:lnTo>
                    <a:pt x="108" y="98"/>
                  </a:lnTo>
                  <a:lnTo>
                    <a:pt x="108" y="98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5"/>
            <p:cNvSpPr/>
            <p:nvPr/>
          </p:nvSpPr>
          <p:spPr bwMode="auto">
            <a:xfrm>
              <a:off x="3099233" y="2617212"/>
              <a:ext cx="55395" cy="79835"/>
            </a:xfrm>
            <a:custGeom>
              <a:avLst/>
              <a:gdLst/>
              <a:ahLst/>
              <a:cxnLst>
                <a:cxn ang="0">
                  <a:pos x="68" y="54"/>
                </a:cxn>
                <a:cxn ang="0">
                  <a:pos x="24" y="98"/>
                </a:cxn>
                <a:cxn ang="0">
                  <a:pos x="24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8" y="28"/>
                </a:cxn>
                <a:cxn ang="0">
                  <a:pos x="68" y="54"/>
                </a:cxn>
                <a:cxn ang="0">
                  <a:pos x="68" y="54"/>
                </a:cxn>
              </a:cxnLst>
              <a:rect l="0" t="0" r="r" b="b"/>
              <a:pathLst>
                <a:path w="68" h="98">
                  <a:moveTo>
                    <a:pt x="68" y="54"/>
                  </a:moveTo>
                  <a:lnTo>
                    <a:pt x="24" y="98"/>
                  </a:lnTo>
                  <a:lnTo>
                    <a:pt x="24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8" y="28"/>
                  </a:lnTo>
                  <a:lnTo>
                    <a:pt x="68" y="54"/>
                  </a:lnTo>
                  <a:lnTo>
                    <a:pt x="68" y="54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56"/>
            <p:cNvSpPr/>
            <p:nvPr/>
          </p:nvSpPr>
          <p:spPr bwMode="auto">
            <a:xfrm>
              <a:off x="3182326" y="2467318"/>
              <a:ext cx="166186" cy="166186"/>
            </a:xfrm>
            <a:custGeom>
              <a:avLst/>
              <a:gdLst/>
              <a:ahLst/>
              <a:cxnLst>
                <a:cxn ang="0">
                  <a:pos x="66" y="138"/>
                </a:cxn>
                <a:cxn ang="0">
                  <a:pos x="66" y="138"/>
                </a:cxn>
                <a:cxn ang="0">
                  <a:pos x="86" y="156"/>
                </a:cxn>
                <a:cxn ang="0">
                  <a:pos x="106" y="172"/>
                </a:cxn>
                <a:cxn ang="0">
                  <a:pos x="126" y="184"/>
                </a:cxn>
                <a:cxn ang="0">
                  <a:pos x="144" y="194"/>
                </a:cxn>
                <a:cxn ang="0">
                  <a:pos x="160" y="200"/>
                </a:cxn>
                <a:cxn ang="0">
                  <a:pos x="176" y="204"/>
                </a:cxn>
                <a:cxn ang="0">
                  <a:pos x="188" y="202"/>
                </a:cxn>
                <a:cxn ang="0">
                  <a:pos x="194" y="200"/>
                </a:cxn>
                <a:cxn ang="0">
                  <a:pos x="198" y="196"/>
                </a:cxn>
                <a:cxn ang="0">
                  <a:pos x="198" y="196"/>
                </a:cxn>
                <a:cxn ang="0">
                  <a:pos x="200" y="192"/>
                </a:cxn>
                <a:cxn ang="0">
                  <a:pos x="204" y="188"/>
                </a:cxn>
                <a:cxn ang="0">
                  <a:pos x="204" y="174"/>
                </a:cxn>
                <a:cxn ang="0">
                  <a:pos x="202" y="160"/>
                </a:cxn>
                <a:cxn ang="0">
                  <a:pos x="196" y="142"/>
                </a:cxn>
                <a:cxn ang="0">
                  <a:pos x="186" y="124"/>
                </a:cxn>
                <a:cxn ang="0">
                  <a:pos x="174" y="104"/>
                </a:cxn>
                <a:cxn ang="0">
                  <a:pos x="158" y="84"/>
                </a:cxn>
                <a:cxn ang="0">
                  <a:pos x="140" y="64"/>
                </a:cxn>
                <a:cxn ang="0">
                  <a:pos x="140" y="64"/>
                </a:cxn>
                <a:cxn ang="0">
                  <a:pos x="120" y="46"/>
                </a:cxn>
                <a:cxn ang="0">
                  <a:pos x="100" y="30"/>
                </a:cxn>
                <a:cxn ang="0">
                  <a:pos x="80" y="18"/>
                </a:cxn>
                <a:cxn ang="0">
                  <a:pos x="62" y="8"/>
                </a:cxn>
                <a:cxn ang="0">
                  <a:pos x="44" y="2"/>
                </a:cxn>
                <a:cxn ang="0">
                  <a:pos x="30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2" y="16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4" y="46"/>
                </a:cxn>
                <a:cxn ang="0">
                  <a:pos x="12" y="64"/>
                </a:cxn>
                <a:cxn ang="0">
                  <a:pos x="22" y="84"/>
                </a:cxn>
                <a:cxn ang="0">
                  <a:pos x="36" y="102"/>
                </a:cxn>
                <a:cxn ang="0">
                  <a:pos x="50" y="120"/>
                </a:cxn>
                <a:cxn ang="0">
                  <a:pos x="66" y="138"/>
                </a:cxn>
                <a:cxn ang="0">
                  <a:pos x="66" y="138"/>
                </a:cxn>
              </a:cxnLst>
              <a:rect l="0" t="0" r="r" b="b"/>
              <a:pathLst>
                <a:path w="204" h="204">
                  <a:moveTo>
                    <a:pt x="66" y="138"/>
                  </a:moveTo>
                  <a:lnTo>
                    <a:pt x="66" y="138"/>
                  </a:lnTo>
                  <a:lnTo>
                    <a:pt x="86" y="156"/>
                  </a:lnTo>
                  <a:lnTo>
                    <a:pt x="106" y="172"/>
                  </a:lnTo>
                  <a:lnTo>
                    <a:pt x="126" y="184"/>
                  </a:lnTo>
                  <a:lnTo>
                    <a:pt x="144" y="194"/>
                  </a:lnTo>
                  <a:lnTo>
                    <a:pt x="160" y="200"/>
                  </a:lnTo>
                  <a:lnTo>
                    <a:pt x="176" y="204"/>
                  </a:lnTo>
                  <a:lnTo>
                    <a:pt x="188" y="202"/>
                  </a:lnTo>
                  <a:lnTo>
                    <a:pt x="194" y="200"/>
                  </a:lnTo>
                  <a:lnTo>
                    <a:pt x="198" y="196"/>
                  </a:lnTo>
                  <a:lnTo>
                    <a:pt x="198" y="196"/>
                  </a:lnTo>
                  <a:lnTo>
                    <a:pt x="200" y="192"/>
                  </a:lnTo>
                  <a:lnTo>
                    <a:pt x="204" y="188"/>
                  </a:lnTo>
                  <a:lnTo>
                    <a:pt x="204" y="174"/>
                  </a:lnTo>
                  <a:lnTo>
                    <a:pt x="202" y="160"/>
                  </a:lnTo>
                  <a:lnTo>
                    <a:pt x="196" y="142"/>
                  </a:lnTo>
                  <a:lnTo>
                    <a:pt x="186" y="124"/>
                  </a:lnTo>
                  <a:lnTo>
                    <a:pt x="174" y="104"/>
                  </a:lnTo>
                  <a:lnTo>
                    <a:pt x="158" y="84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20" y="46"/>
                  </a:lnTo>
                  <a:lnTo>
                    <a:pt x="100" y="30"/>
                  </a:lnTo>
                  <a:lnTo>
                    <a:pt x="80" y="18"/>
                  </a:lnTo>
                  <a:lnTo>
                    <a:pt x="62" y="8"/>
                  </a:lnTo>
                  <a:lnTo>
                    <a:pt x="44" y="2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46"/>
                  </a:lnTo>
                  <a:lnTo>
                    <a:pt x="12" y="64"/>
                  </a:lnTo>
                  <a:lnTo>
                    <a:pt x="22" y="84"/>
                  </a:lnTo>
                  <a:lnTo>
                    <a:pt x="36" y="102"/>
                  </a:lnTo>
                  <a:lnTo>
                    <a:pt x="50" y="120"/>
                  </a:lnTo>
                  <a:lnTo>
                    <a:pt x="66" y="138"/>
                  </a:lnTo>
                  <a:lnTo>
                    <a:pt x="66" y="13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57"/>
            <p:cNvSpPr/>
            <p:nvPr/>
          </p:nvSpPr>
          <p:spPr bwMode="auto">
            <a:xfrm>
              <a:off x="3146482" y="2481982"/>
              <a:ext cx="133601" cy="195513"/>
            </a:xfrm>
            <a:custGeom>
              <a:avLst/>
              <a:gdLst/>
              <a:ahLst/>
              <a:cxnLst>
                <a:cxn ang="0">
                  <a:pos x="98" y="146"/>
                </a:cxn>
                <a:cxn ang="0">
                  <a:pos x="98" y="146"/>
                </a:cxn>
                <a:cxn ang="0">
                  <a:pos x="80" y="118"/>
                </a:cxn>
                <a:cxn ang="0">
                  <a:pos x="64" y="88"/>
                </a:cxn>
                <a:cxn ang="0">
                  <a:pos x="54" y="58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20" y="138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72" y="210"/>
                </a:cxn>
                <a:cxn ang="0">
                  <a:pos x="104" y="240"/>
                </a:cxn>
                <a:cxn ang="0">
                  <a:pos x="164" y="214"/>
                </a:cxn>
                <a:cxn ang="0">
                  <a:pos x="164" y="214"/>
                </a:cxn>
                <a:cxn ang="0">
                  <a:pos x="148" y="200"/>
                </a:cxn>
                <a:cxn ang="0">
                  <a:pos x="130" y="184"/>
                </a:cxn>
                <a:cxn ang="0">
                  <a:pos x="114" y="166"/>
                </a:cxn>
                <a:cxn ang="0">
                  <a:pos x="98" y="146"/>
                </a:cxn>
                <a:cxn ang="0">
                  <a:pos x="98" y="146"/>
                </a:cxn>
              </a:cxnLst>
              <a:rect l="0" t="0" r="r" b="b"/>
              <a:pathLst>
                <a:path w="164" h="240">
                  <a:moveTo>
                    <a:pt x="98" y="146"/>
                  </a:moveTo>
                  <a:lnTo>
                    <a:pt x="98" y="146"/>
                  </a:lnTo>
                  <a:lnTo>
                    <a:pt x="80" y="118"/>
                  </a:lnTo>
                  <a:lnTo>
                    <a:pt x="64" y="88"/>
                  </a:lnTo>
                  <a:lnTo>
                    <a:pt x="54" y="5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0" y="138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72" y="210"/>
                  </a:lnTo>
                  <a:lnTo>
                    <a:pt x="104" y="240"/>
                  </a:lnTo>
                  <a:lnTo>
                    <a:pt x="164" y="214"/>
                  </a:lnTo>
                  <a:lnTo>
                    <a:pt x="164" y="214"/>
                  </a:lnTo>
                  <a:lnTo>
                    <a:pt x="148" y="200"/>
                  </a:lnTo>
                  <a:lnTo>
                    <a:pt x="130" y="184"/>
                  </a:lnTo>
                  <a:lnTo>
                    <a:pt x="114" y="166"/>
                  </a:lnTo>
                  <a:lnTo>
                    <a:pt x="98" y="146"/>
                  </a:lnTo>
                  <a:lnTo>
                    <a:pt x="98" y="146"/>
                  </a:lnTo>
                  <a:close/>
                </a:path>
              </a:pathLst>
            </a:custGeom>
            <a:solidFill>
              <a:srgbClr val="DF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58"/>
            <p:cNvSpPr/>
            <p:nvPr/>
          </p:nvSpPr>
          <p:spPr bwMode="auto">
            <a:xfrm>
              <a:off x="3182326" y="2467318"/>
              <a:ext cx="112420" cy="112420"/>
            </a:xfrm>
            <a:custGeom>
              <a:avLst/>
              <a:gdLst/>
              <a:ahLst/>
              <a:cxnLst>
                <a:cxn ang="0">
                  <a:pos x="138" y="64"/>
                </a:cxn>
                <a:cxn ang="0">
                  <a:pos x="66" y="138"/>
                </a:cxn>
                <a:cxn ang="0">
                  <a:pos x="66" y="138"/>
                </a:cxn>
                <a:cxn ang="0">
                  <a:pos x="50" y="120"/>
                </a:cxn>
                <a:cxn ang="0">
                  <a:pos x="36" y="102"/>
                </a:cxn>
                <a:cxn ang="0">
                  <a:pos x="22" y="84"/>
                </a:cxn>
                <a:cxn ang="0">
                  <a:pos x="12" y="64"/>
                </a:cxn>
                <a:cxn ang="0">
                  <a:pos x="4" y="4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6" y="0"/>
                </a:cxn>
                <a:cxn ang="0">
                  <a:pos x="30" y="0"/>
                </a:cxn>
                <a:cxn ang="0">
                  <a:pos x="44" y="2"/>
                </a:cxn>
                <a:cxn ang="0">
                  <a:pos x="62" y="8"/>
                </a:cxn>
                <a:cxn ang="0">
                  <a:pos x="80" y="18"/>
                </a:cxn>
                <a:cxn ang="0">
                  <a:pos x="100" y="30"/>
                </a:cxn>
                <a:cxn ang="0">
                  <a:pos x="120" y="46"/>
                </a:cxn>
                <a:cxn ang="0">
                  <a:pos x="138" y="64"/>
                </a:cxn>
                <a:cxn ang="0">
                  <a:pos x="138" y="64"/>
                </a:cxn>
              </a:cxnLst>
              <a:rect l="0" t="0" r="r" b="b"/>
              <a:pathLst>
                <a:path w="138" h="138">
                  <a:moveTo>
                    <a:pt x="138" y="64"/>
                  </a:moveTo>
                  <a:lnTo>
                    <a:pt x="66" y="138"/>
                  </a:lnTo>
                  <a:lnTo>
                    <a:pt x="66" y="138"/>
                  </a:lnTo>
                  <a:lnTo>
                    <a:pt x="50" y="120"/>
                  </a:lnTo>
                  <a:lnTo>
                    <a:pt x="36" y="102"/>
                  </a:lnTo>
                  <a:lnTo>
                    <a:pt x="22" y="84"/>
                  </a:lnTo>
                  <a:lnTo>
                    <a:pt x="12" y="64"/>
                  </a:lnTo>
                  <a:lnTo>
                    <a:pt x="4" y="4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6" y="0"/>
                  </a:lnTo>
                  <a:lnTo>
                    <a:pt x="30" y="0"/>
                  </a:lnTo>
                  <a:lnTo>
                    <a:pt x="44" y="2"/>
                  </a:lnTo>
                  <a:lnTo>
                    <a:pt x="62" y="8"/>
                  </a:lnTo>
                  <a:lnTo>
                    <a:pt x="80" y="18"/>
                  </a:lnTo>
                  <a:lnTo>
                    <a:pt x="100" y="30"/>
                  </a:lnTo>
                  <a:lnTo>
                    <a:pt x="120" y="46"/>
                  </a:lnTo>
                  <a:lnTo>
                    <a:pt x="138" y="64"/>
                  </a:lnTo>
                  <a:lnTo>
                    <a:pt x="138" y="64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59"/>
            <p:cNvSpPr/>
            <p:nvPr/>
          </p:nvSpPr>
          <p:spPr bwMode="auto">
            <a:xfrm>
              <a:off x="3146482" y="2481982"/>
              <a:ext cx="74947" cy="14663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20" y="138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50" y="180"/>
                </a:cxn>
                <a:cxn ang="0">
                  <a:pos x="92" y="138"/>
                </a:cxn>
                <a:cxn ang="0">
                  <a:pos x="92" y="138"/>
                </a:cxn>
                <a:cxn ang="0">
                  <a:pos x="76" y="110"/>
                </a:cxn>
                <a:cxn ang="0">
                  <a:pos x="62" y="84"/>
                </a:cxn>
                <a:cxn ang="0">
                  <a:pos x="54" y="56"/>
                </a:cxn>
                <a:cxn ang="0">
                  <a:pos x="48" y="30"/>
                </a:cxn>
                <a:cxn ang="0">
                  <a:pos x="48" y="30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92" h="180">
                  <a:moveTo>
                    <a:pt x="46" y="0"/>
                  </a:moveTo>
                  <a:lnTo>
                    <a:pt x="0" y="102"/>
                  </a:lnTo>
                  <a:lnTo>
                    <a:pt x="0" y="102"/>
                  </a:lnTo>
                  <a:lnTo>
                    <a:pt x="20" y="138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50" y="180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76" y="110"/>
                  </a:lnTo>
                  <a:lnTo>
                    <a:pt x="62" y="84"/>
                  </a:lnTo>
                  <a:lnTo>
                    <a:pt x="54" y="56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A565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AutoShape 38"/>
          <p:cNvSpPr>
            <a:spLocks noChangeArrowheads="1"/>
          </p:cNvSpPr>
          <p:nvPr/>
        </p:nvSpPr>
        <p:spPr bwMode="auto">
          <a:xfrm>
            <a:off x="713105" y="2054860"/>
            <a:ext cx="1593215" cy="6223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noFill/>
            <a:rou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1429" tIns="45715" rIns="91429" bIns="45715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平台能力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20390" y="2054860"/>
            <a:ext cx="5948045" cy="102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平台自身流量巨大，运营能力强大，需要一款产品来把巨大的流量来进行有效承接，订阅号的概念符合当前用户的产品认知</a:t>
            </a:r>
          </a:p>
        </p:txBody>
      </p:sp>
      <p:cxnSp>
        <p:nvCxnSpPr>
          <p:cNvPr id="49" name="MH_Others_1"/>
          <p:cNvCxnSpPr/>
          <p:nvPr>
            <p:custDataLst>
              <p:tags r:id="rId1"/>
            </p:custDataLst>
          </p:nvPr>
        </p:nvCxnSpPr>
        <p:spPr>
          <a:xfrm flipH="1" flipV="1">
            <a:off x="721995" y="3702685"/>
            <a:ext cx="8101965" cy="15875"/>
          </a:xfrm>
          <a:prstGeom prst="line">
            <a:avLst/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38"/>
          <p:cNvSpPr>
            <a:spLocks noChangeArrowheads="1"/>
          </p:cNvSpPr>
          <p:nvPr/>
        </p:nvSpPr>
        <p:spPr bwMode="auto">
          <a:xfrm>
            <a:off x="713105" y="4584700"/>
            <a:ext cx="1593215" cy="6223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noFill/>
            <a:rou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1429" tIns="45715" rIns="91429" bIns="45715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商户能力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235325" y="4584700"/>
            <a:ext cx="5948045" cy="102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入驻商户运营能力强大，需要新的入口将商品和店铺活动输出给用户，订阅号产生给商家提供了新的阵地，有利于商户自身的健康发展</a:t>
            </a:r>
          </a:p>
        </p:txBody>
      </p:sp>
      <p:pic>
        <p:nvPicPr>
          <p:cNvPr id="53" name="图片 52" descr="12.png"/>
          <p:cNvPicPr>
            <a:picLocks noChangeAspect="1"/>
          </p:cNvPicPr>
          <p:nvPr/>
        </p:nvPicPr>
        <p:blipFill>
          <a:blip r:embed="rId3"/>
          <a:srcRect l="52703" r="1855"/>
          <a:stretch>
            <a:fillRect/>
          </a:stretch>
        </p:blipFill>
        <p:spPr>
          <a:xfrm rot="20000520">
            <a:off x="9521825" y="3962400"/>
            <a:ext cx="1797685" cy="186690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4" name="矩形 53"/>
          <p:cNvSpPr/>
          <p:nvPr/>
        </p:nvSpPr>
        <p:spPr>
          <a:xfrm>
            <a:off x="8628380" y="2838450"/>
            <a:ext cx="3526155" cy="74358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订阅号</a:t>
            </a:r>
            <a:r>
              <a:rPr lang="zh-CN" altLang="en-US" sz="4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应运而生</a:t>
            </a:r>
          </a:p>
        </p:txBody>
      </p:sp>
      <p:sp>
        <p:nvSpPr>
          <p:cNvPr id="55" name="剪去同侧角的矩形 54"/>
          <p:cNvSpPr/>
          <p:nvPr/>
        </p:nvSpPr>
        <p:spPr>
          <a:xfrm rot="10800000">
            <a:off x="300990" y="362585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/>
          <p:nvPr/>
        </p:nvSpPr>
        <p:spPr>
          <a:xfrm>
            <a:off x="1134110" y="318135"/>
            <a:ext cx="2647950" cy="9112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苏宁订阅号</a:t>
            </a:r>
          </a:p>
        </p:txBody>
      </p:sp>
      <p:sp>
        <p:nvSpPr>
          <p:cNvPr id="15" name="文本占位符 2"/>
          <p:cNvSpPr txBox="1"/>
          <p:nvPr/>
        </p:nvSpPr>
        <p:spPr>
          <a:xfrm>
            <a:off x="374650" y="1229360"/>
            <a:ext cx="2292350" cy="456565"/>
          </a:xfrm>
          <a:prstGeom prst="rect">
            <a:avLst/>
          </a:prstGeom>
        </p:spPr>
        <p:txBody>
          <a:bodyPr vert="horz" lIns="87267" tIns="43634" rIns="87267" bIns="43634" rtlCol="0" anchor="b">
            <a:noAutofit/>
          </a:bodyPr>
          <a:lstStyle>
            <a:lvl1pPr defTabSz="275590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chemeClr val="accent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sz="2400" dirty="0">
                <a:solidFill>
                  <a:srgbClr val="FFC000"/>
                </a:solidFill>
              </a:rPr>
              <a:t>产品分析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74725" y="1870075"/>
            <a:ext cx="3004820" cy="4473575"/>
            <a:chOff x="1278656" y="2122828"/>
            <a:chExt cx="1817416" cy="2445881"/>
          </a:xfrm>
        </p:grpSpPr>
        <p:sp>
          <p:nvSpPr>
            <p:cNvPr id="17" name="MH_Other_1"/>
            <p:cNvSpPr/>
            <p:nvPr>
              <p:custDataLst>
                <p:tags r:id="rId8"/>
              </p:custDataLst>
            </p:nvPr>
          </p:nvSpPr>
          <p:spPr>
            <a:xfrm rot="21439215">
              <a:off x="1394507" y="3804949"/>
              <a:ext cx="841954" cy="763760"/>
            </a:xfrm>
            <a:prstGeom prst="roundRect">
              <a:avLst>
                <a:gd name="adj" fmla="val 185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sz="4800" dirty="0">
                  <a:solidFill>
                    <a:srgbClr val="FFFFFF"/>
                  </a:solidFill>
                </a:rPr>
                <a:t>3</a:t>
              </a:r>
            </a:p>
          </p:txBody>
        </p:sp>
        <p:cxnSp>
          <p:nvCxnSpPr>
            <p:cNvPr id="4" name="MH_Other_2"/>
            <p:cNvCxnSpPr>
              <a:stCxn id="17" idx="3"/>
            </p:cNvCxnSpPr>
            <p:nvPr>
              <p:custDataLst>
                <p:tags r:id="rId9"/>
              </p:custDataLst>
            </p:nvPr>
          </p:nvCxnSpPr>
          <p:spPr>
            <a:xfrm flipV="1">
              <a:off x="2236001" y="4149781"/>
              <a:ext cx="662155" cy="17366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3"/>
            <p:cNvSpPr/>
            <p:nvPr>
              <p:custDataLst>
                <p:tags r:id="rId10"/>
              </p:custDataLst>
            </p:nvPr>
          </p:nvSpPr>
          <p:spPr>
            <a:xfrm rot="21439215">
              <a:off x="1616757" y="2951055"/>
              <a:ext cx="841954" cy="763760"/>
            </a:xfrm>
            <a:prstGeom prst="roundRect">
              <a:avLst>
                <a:gd name="adj" fmla="val 185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altLang="zh-CN" sz="4800" dirty="0">
                  <a:solidFill>
                    <a:srgbClr val="FFFFFF"/>
                  </a:solidFill>
                </a:rPr>
                <a:t>2</a:t>
              </a:r>
              <a:endParaRPr lang="zh-CN" altLang="en-US" sz="4800" dirty="0">
                <a:solidFill>
                  <a:srgbClr val="FFFFFF"/>
                </a:solidFill>
              </a:endParaRPr>
            </a:p>
          </p:txBody>
        </p:sp>
        <p:cxnSp>
          <p:nvCxnSpPr>
            <p:cNvPr id="7" name="MH_Other_4"/>
            <p:cNvCxnSpPr/>
            <p:nvPr>
              <p:custDataLst>
                <p:tags r:id="rId11"/>
              </p:custDataLst>
            </p:nvPr>
          </p:nvCxnSpPr>
          <p:spPr>
            <a:xfrm flipV="1">
              <a:off x="2477741" y="3264140"/>
              <a:ext cx="618331" cy="1412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MH_Other_5"/>
            <p:cNvSpPr/>
            <p:nvPr>
              <p:custDataLst>
                <p:tags r:id="rId12"/>
              </p:custDataLst>
            </p:nvPr>
          </p:nvSpPr>
          <p:spPr>
            <a:xfrm rot="21116664">
              <a:off x="1278656" y="2122828"/>
              <a:ext cx="840654" cy="763760"/>
            </a:xfrm>
            <a:prstGeom prst="roundRect">
              <a:avLst>
                <a:gd name="adj" fmla="val 1856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en-US" sz="5400" dirty="0">
                  <a:solidFill>
                    <a:srgbClr val="FFFFFF"/>
                  </a:solidFill>
                </a:rPr>
                <a:t>1</a:t>
              </a:r>
            </a:p>
          </p:txBody>
        </p:sp>
        <p:cxnSp>
          <p:nvCxnSpPr>
            <p:cNvPr id="11" name="MH_Other_6"/>
            <p:cNvCxnSpPr/>
            <p:nvPr>
              <p:custDataLst>
                <p:tags r:id="rId13"/>
              </p:custDataLst>
            </p:nvPr>
          </p:nvCxnSpPr>
          <p:spPr>
            <a:xfrm>
              <a:off x="2123728" y="2391406"/>
              <a:ext cx="618331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MH_Other_7"/>
          <p:cNvSpPr/>
          <p:nvPr>
            <p:custDataLst>
              <p:tags r:id="rId1"/>
            </p:custDataLst>
          </p:nvPr>
        </p:nvSpPr>
        <p:spPr>
          <a:xfrm>
            <a:off x="24130" y="2595245"/>
            <a:ext cx="1716405" cy="3177540"/>
          </a:xfrm>
          <a:custGeom>
            <a:avLst/>
            <a:gdLst>
              <a:gd name="connsiteX0" fmla="*/ 293746 w 1306152"/>
              <a:gd name="connsiteY0" fmla="*/ 0 h 2686846"/>
              <a:gd name="connsiteX1" fmla="*/ 585501 w 1306152"/>
              <a:gd name="connsiteY1" fmla="*/ 291755 h 2686846"/>
              <a:gd name="connsiteX2" fmla="*/ 579574 w 1306152"/>
              <a:gd name="connsiteY2" fmla="*/ 350554 h 2686846"/>
              <a:gd name="connsiteX3" fmla="*/ 577096 w 1306152"/>
              <a:gd name="connsiteY3" fmla="*/ 358536 h 2686846"/>
              <a:gd name="connsiteX4" fmla="*/ 935187 w 1306152"/>
              <a:gd name="connsiteY4" fmla="*/ 95888 h 2686846"/>
              <a:gd name="connsiteX5" fmla="*/ 983494 w 1306152"/>
              <a:gd name="connsiteY5" fmla="*/ 103315 h 2686846"/>
              <a:gd name="connsiteX6" fmla="*/ 1065250 w 1306152"/>
              <a:gd name="connsiteY6" fmla="*/ 214780 h 2686846"/>
              <a:gd name="connsiteX7" fmla="*/ 1057823 w 1306152"/>
              <a:gd name="connsiteY7" fmla="*/ 263088 h 2686846"/>
              <a:gd name="connsiteX8" fmla="*/ 613339 w 1306152"/>
              <a:gd name="connsiteY8" fmla="*/ 589102 h 2686846"/>
              <a:gd name="connsiteX9" fmla="*/ 1182197 w 1306152"/>
              <a:gd name="connsiteY9" fmla="*/ 245417 h 2686846"/>
              <a:gd name="connsiteX10" fmla="*/ 1229663 w 1306152"/>
              <a:gd name="connsiteY10" fmla="*/ 257130 h 2686846"/>
              <a:gd name="connsiteX11" fmla="*/ 1301166 w 1306152"/>
              <a:gd name="connsiteY11" fmla="*/ 375480 h 2686846"/>
              <a:gd name="connsiteX12" fmla="*/ 1289454 w 1306152"/>
              <a:gd name="connsiteY12" fmla="*/ 422945 h 2686846"/>
              <a:gd name="connsiteX13" fmla="*/ 520445 w 1306152"/>
              <a:gd name="connsiteY13" fmla="*/ 887555 h 2686846"/>
              <a:gd name="connsiteX14" fmla="*/ 520445 w 1306152"/>
              <a:gd name="connsiteY14" fmla="*/ 1530594 h 2686846"/>
              <a:gd name="connsiteX15" fmla="*/ 517079 w 1306152"/>
              <a:gd name="connsiteY15" fmla="*/ 1547268 h 2686846"/>
              <a:gd name="connsiteX16" fmla="*/ 524388 w 1306152"/>
              <a:gd name="connsiteY16" fmla="*/ 1558620 h 2686846"/>
              <a:gd name="connsiteX17" fmla="*/ 598416 w 1306152"/>
              <a:gd name="connsiteY17" fmla="*/ 1747885 h 2686846"/>
              <a:gd name="connsiteX18" fmla="*/ 602444 w 1306152"/>
              <a:gd name="connsiteY18" fmla="*/ 1749554 h 2686846"/>
              <a:gd name="connsiteX19" fmla="*/ 613843 w 1306152"/>
              <a:gd name="connsiteY19" fmla="*/ 1777073 h 2686846"/>
              <a:gd name="connsiteX20" fmla="*/ 613843 w 1306152"/>
              <a:gd name="connsiteY20" fmla="*/ 2639033 h 2686846"/>
              <a:gd name="connsiteX21" fmla="*/ 574924 w 1306152"/>
              <a:gd name="connsiteY21" fmla="*/ 2677952 h 2686846"/>
              <a:gd name="connsiteX22" fmla="*/ 419251 w 1306152"/>
              <a:gd name="connsiteY22" fmla="*/ 2677952 h 2686846"/>
              <a:gd name="connsiteX23" fmla="*/ 380332 w 1306152"/>
              <a:gd name="connsiteY23" fmla="*/ 2639033 h 2686846"/>
              <a:gd name="connsiteX24" fmla="*/ 380332 w 1306152"/>
              <a:gd name="connsiteY24" fmla="*/ 1815414 h 2686846"/>
              <a:gd name="connsiteX25" fmla="*/ 312333 w 1306152"/>
              <a:gd name="connsiteY25" fmla="*/ 1641561 h 2686846"/>
              <a:gd name="connsiteX26" fmla="*/ 308084 w 1306152"/>
              <a:gd name="connsiteY26" fmla="*/ 1617337 h 2686846"/>
              <a:gd name="connsiteX27" fmla="*/ 233545 w 1306152"/>
              <a:gd name="connsiteY27" fmla="*/ 1617337 h 2686846"/>
              <a:gd name="connsiteX28" fmla="*/ 233545 w 1306152"/>
              <a:gd name="connsiteY28" fmla="*/ 2648895 h 2686846"/>
              <a:gd name="connsiteX29" fmla="*/ 195594 w 1306152"/>
              <a:gd name="connsiteY29" fmla="*/ 2686846 h 2686846"/>
              <a:gd name="connsiteX30" fmla="*/ 43797 w 1306152"/>
              <a:gd name="connsiteY30" fmla="*/ 2686846 h 2686846"/>
              <a:gd name="connsiteX31" fmla="*/ 5846 w 1306152"/>
              <a:gd name="connsiteY31" fmla="*/ 2648895 h 2686846"/>
              <a:gd name="connsiteX32" fmla="*/ 5846 w 1306152"/>
              <a:gd name="connsiteY32" fmla="*/ 1581840 h 2686846"/>
              <a:gd name="connsiteX33" fmla="*/ 10701 w 1306152"/>
              <a:gd name="connsiteY33" fmla="*/ 1570120 h 2686846"/>
              <a:gd name="connsiteX34" fmla="*/ 6817 w 1306152"/>
              <a:gd name="connsiteY34" fmla="*/ 1564359 h 2686846"/>
              <a:gd name="connsiteX35" fmla="*/ 0 w 1306152"/>
              <a:gd name="connsiteY35" fmla="*/ 1530594 h 2686846"/>
              <a:gd name="connsiteX36" fmla="*/ 0 w 1306152"/>
              <a:gd name="connsiteY36" fmla="*/ 695715 h 2686846"/>
              <a:gd name="connsiteX37" fmla="*/ 86743 w 1306152"/>
              <a:gd name="connsiteY37" fmla="*/ 608972 h 2686846"/>
              <a:gd name="connsiteX38" fmla="*/ 235655 w 1306152"/>
              <a:gd name="connsiteY38" fmla="*/ 608972 h 2686846"/>
              <a:gd name="connsiteX39" fmla="*/ 275415 w 1306152"/>
              <a:gd name="connsiteY39" fmla="*/ 579809 h 2686846"/>
              <a:gd name="connsiteX40" fmla="*/ 180182 w 1306152"/>
              <a:gd name="connsiteY40" fmla="*/ 560583 h 2686846"/>
              <a:gd name="connsiteX41" fmla="*/ 1991 w 1306152"/>
              <a:gd name="connsiteY41" fmla="*/ 291755 h 2686846"/>
              <a:gd name="connsiteX42" fmla="*/ 293746 w 1306152"/>
              <a:gd name="connsiteY42" fmla="*/ 0 h 268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06152" h="2686846">
                <a:moveTo>
                  <a:pt x="293746" y="0"/>
                </a:moveTo>
                <a:cubicBezTo>
                  <a:pt x="454878" y="0"/>
                  <a:pt x="585501" y="130623"/>
                  <a:pt x="585501" y="291755"/>
                </a:cubicBezTo>
                <a:cubicBezTo>
                  <a:pt x="585501" y="311897"/>
                  <a:pt x="583460" y="331561"/>
                  <a:pt x="579574" y="350554"/>
                </a:cubicBezTo>
                <a:lnTo>
                  <a:pt x="577096" y="358536"/>
                </a:lnTo>
                <a:lnTo>
                  <a:pt x="935187" y="95888"/>
                </a:lnTo>
                <a:cubicBezTo>
                  <a:pt x="950578" y="84599"/>
                  <a:pt x="972206" y="87925"/>
                  <a:pt x="983494" y="103315"/>
                </a:cubicBezTo>
                <a:lnTo>
                  <a:pt x="1065250" y="214780"/>
                </a:lnTo>
                <a:cubicBezTo>
                  <a:pt x="1076539" y="230171"/>
                  <a:pt x="1073213" y="251799"/>
                  <a:pt x="1057823" y="263088"/>
                </a:cubicBezTo>
                <a:lnTo>
                  <a:pt x="613339" y="589102"/>
                </a:lnTo>
                <a:lnTo>
                  <a:pt x="1182197" y="245417"/>
                </a:lnTo>
                <a:cubicBezTo>
                  <a:pt x="1198539" y="235544"/>
                  <a:pt x="1219790" y="240788"/>
                  <a:pt x="1229663" y="257130"/>
                </a:cubicBezTo>
                <a:lnTo>
                  <a:pt x="1301166" y="375480"/>
                </a:lnTo>
                <a:cubicBezTo>
                  <a:pt x="1311039" y="391821"/>
                  <a:pt x="1305795" y="413072"/>
                  <a:pt x="1289454" y="422945"/>
                </a:cubicBezTo>
                <a:lnTo>
                  <a:pt x="520445" y="887555"/>
                </a:lnTo>
                <a:lnTo>
                  <a:pt x="520445" y="1530594"/>
                </a:lnTo>
                <a:lnTo>
                  <a:pt x="517079" y="1547268"/>
                </a:lnTo>
                <a:lnTo>
                  <a:pt x="524388" y="1558620"/>
                </a:lnTo>
                <a:lnTo>
                  <a:pt x="598416" y="1747885"/>
                </a:lnTo>
                <a:lnTo>
                  <a:pt x="602444" y="1749554"/>
                </a:lnTo>
                <a:cubicBezTo>
                  <a:pt x="609487" y="1756597"/>
                  <a:pt x="613843" y="1766326"/>
                  <a:pt x="613843" y="1777073"/>
                </a:cubicBezTo>
                <a:lnTo>
                  <a:pt x="613843" y="2639033"/>
                </a:lnTo>
                <a:cubicBezTo>
                  <a:pt x="613843" y="2660527"/>
                  <a:pt x="596418" y="2677952"/>
                  <a:pt x="574924" y="2677952"/>
                </a:cubicBezTo>
                <a:lnTo>
                  <a:pt x="419251" y="2677952"/>
                </a:lnTo>
                <a:cubicBezTo>
                  <a:pt x="397757" y="2677952"/>
                  <a:pt x="380332" y="2660527"/>
                  <a:pt x="380332" y="2639033"/>
                </a:cubicBezTo>
                <a:lnTo>
                  <a:pt x="380332" y="1815414"/>
                </a:lnTo>
                <a:lnTo>
                  <a:pt x="312333" y="1641561"/>
                </a:lnTo>
                <a:lnTo>
                  <a:pt x="308084" y="1617337"/>
                </a:lnTo>
                <a:lnTo>
                  <a:pt x="233545" y="1617337"/>
                </a:lnTo>
                <a:lnTo>
                  <a:pt x="233545" y="2648895"/>
                </a:lnTo>
                <a:cubicBezTo>
                  <a:pt x="233545" y="2669855"/>
                  <a:pt x="216554" y="2686846"/>
                  <a:pt x="195594" y="2686846"/>
                </a:cubicBezTo>
                <a:lnTo>
                  <a:pt x="43797" y="2686846"/>
                </a:lnTo>
                <a:cubicBezTo>
                  <a:pt x="22837" y="2686846"/>
                  <a:pt x="5846" y="2669855"/>
                  <a:pt x="5846" y="2648895"/>
                </a:cubicBezTo>
                <a:lnTo>
                  <a:pt x="5846" y="1581840"/>
                </a:lnTo>
                <a:lnTo>
                  <a:pt x="10701" y="1570120"/>
                </a:lnTo>
                <a:lnTo>
                  <a:pt x="6817" y="1564359"/>
                </a:lnTo>
                <a:cubicBezTo>
                  <a:pt x="2427" y="1553981"/>
                  <a:pt x="0" y="1542571"/>
                  <a:pt x="0" y="1530594"/>
                </a:cubicBezTo>
                <a:lnTo>
                  <a:pt x="0" y="695715"/>
                </a:lnTo>
                <a:cubicBezTo>
                  <a:pt x="0" y="647808"/>
                  <a:pt x="38836" y="608972"/>
                  <a:pt x="86743" y="608972"/>
                </a:cubicBezTo>
                <a:lnTo>
                  <a:pt x="235655" y="608972"/>
                </a:lnTo>
                <a:lnTo>
                  <a:pt x="275415" y="579809"/>
                </a:lnTo>
                <a:lnTo>
                  <a:pt x="180182" y="560583"/>
                </a:lnTo>
                <a:cubicBezTo>
                  <a:pt x="75466" y="516292"/>
                  <a:pt x="1991" y="412604"/>
                  <a:pt x="1991" y="291755"/>
                </a:cubicBezTo>
                <a:cubicBezTo>
                  <a:pt x="1991" y="130623"/>
                  <a:pt x="132614" y="0"/>
                  <a:pt x="293746" y="0"/>
                </a:cubicBezTo>
                <a:close/>
              </a:path>
            </a:pathLst>
          </a:cu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MH_SubTitle_1"/>
          <p:cNvSpPr txBox="1"/>
          <p:nvPr>
            <p:custDataLst>
              <p:tags r:id="rId2"/>
            </p:custDataLst>
          </p:nvPr>
        </p:nvSpPr>
        <p:spPr bwMode="auto">
          <a:xfrm>
            <a:off x="3979545" y="1779270"/>
            <a:ext cx="2338705" cy="3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2000" b="1" dirty="0">
                <a:solidFill>
                  <a:srgbClr val="FFC000"/>
                </a:solidFill>
                <a:latin typeface="微软雅黑"/>
                <a:ea typeface="微软雅黑"/>
              </a:rPr>
              <a:t>订阅号入口</a:t>
            </a:r>
          </a:p>
        </p:txBody>
      </p:sp>
      <p:sp>
        <p:nvSpPr>
          <p:cNvPr id="29" name="MH_Text_1"/>
          <p:cNvSpPr txBox="1"/>
          <p:nvPr>
            <p:custDataLst>
              <p:tags r:id="rId3"/>
            </p:custDataLst>
          </p:nvPr>
        </p:nvSpPr>
        <p:spPr bwMode="auto">
          <a:xfrm>
            <a:off x="3979545" y="2284730"/>
            <a:ext cx="5373370" cy="44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苏宁APP-消息-订阅号（列表中和下方</a:t>
            </a:r>
            <a:r>
              <a:rPr lang="en-US" altLang="zh-CN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TAB</a:t>
            </a: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都有入口）</a:t>
            </a:r>
          </a:p>
        </p:txBody>
      </p:sp>
      <p:sp>
        <p:nvSpPr>
          <p:cNvPr id="26" name="MH_SubTitle_2"/>
          <p:cNvSpPr txBox="1"/>
          <p:nvPr>
            <p:custDataLst>
              <p:tags r:id="rId4"/>
            </p:custDataLst>
          </p:nvPr>
        </p:nvSpPr>
        <p:spPr bwMode="auto">
          <a:xfrm>
            <a:off x="3979311" y="3061908"/>
            <a:ext cx="3419475" cy="33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2000" b="1" dirty="0" smtClean="0">
                <a:solidFill>
                  <a:srgbClr val="ED7D31"/>
                </a:solidFill>
                <a:latin typeface="微软雅黑"/>
                <a:ea typeface="微软雅黑"/>
              </a:rPr>
              <a:t>订阅号场景</a:t>
            </a:r>
          </a:p>
        </p:txBody>
      </p:sp>
      <p:sp>
        <p:nvSpPr>
          <p:cNvPr id="12" name="MH_Text_1"/>
          <p:cNvSpPr txBox="1"/>
          <p:nvPr>
            <p:custDataLst>
              <p:tags r:id="rId5"/>
            </p:custDataLst>
          </p:nvPr>
        </p:nvSpPr>
        <p:spPr bwMode="auto">
          <a:xfrm>
            <a:off x="3979545" y="3401060"/>
            <a:ext cx="7214870" cy="187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主要是建立了收藏关系的店铺即默认建立了订阅关系，同时引导用户到订阅号查看订阅消息，从店铺中发生上新、优惠的商品二个维度来展开相应内容，把用户往四级页和店铺页进行引流，同时在该页面提供用户与商家交流，引流到店铺首页和店铺上新页的入口，店铺的上新页如果商家维护了上新商品则展示上新商品，没有则引流到店铺首页进行浏览</a:t>
            </a:r>
          </a:p>
        </p:txBody>
      </p:sp>
      <p:sp>
        <p:nvSpPr>
          <p:cNvPr id="24" name="MH_SubTitle_3"/>
          <p:cNvSpPr txBox="1"/>
          <p:nvPr>
            <p:custDataLst>
              <p:tags r:id="rId6"/>
            </p:custDataLst>
          </p:nvPr>
        </p:nvSpPr>
        <p:spPr bwMode="auto">
          <a:xfrm>
            <a:off x="3979312" y="5255607"/>
            <a:ext cx="3419475" cy="33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2000" b="1" dirty="0" smtClean="0">
                <a:solidFill>
                  <a:srgbClr val="A5A5A5">
                    <a:lumMod val="75000"/>
                  </a:srgbClr>
                </a:solidFill>
                <a:latin typeface="微软雅黑"/>
                <a:ea typeface="微软雅黑"/>
              </a:rPr>
              <a:t>订阅号主要功能点</a:t>
            </a:r>
          </a:p>
        </p:txBody>
      </p:sp>
      <p:sp>
        <p:nvSpPr>
          <p:cNvPr id="13" name="MH_Text_1"/>
          <p:cNvSpPr txBox="1"/>
          <p:nvPr>
            <p:custDataLst>
              <p:tags r:id="rId7"/>
            </p:custDataLst>
          </p:nvPr>
        </p:nvSpPr>
        <p:spPr bwMode="auto">
          <a:xfrm>
            <a:off x="3979545" y="5608955"/>
            <a:ext cx="7119620" cy="125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订阅的店铺列表页排序（时间、新动态），订阅店铺取消关注（取消关注的店铺收藏关系也解除），删除（删除当前展示店铺，并没有解除订阅关系），取消，订阅店铺详情页中的联系商家，进入店铺，店铺上新等</a:t>
            </a:r>
          </a:p>
        </p:txBody>
      </p:sp>
      <p:sp>
        <p:nvSpPr>
          <p:cNvPr id="16" name="剪去同侧角的矩形 15"/>
          <p:cNvSpPr/>
          <p:nvPr/>
        </p:nvSpPr>
        <p:spPr>
          <a:xfrm rot="10800000">
            <a:off x="300990" y="362585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1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/>
          <p:nvPr/>
        </p:nvSpPr>
        <p:spPr>
          <a:xfrm>
            <a:off x="1078864" y="240031"/>
            <a:ext cx="5011075" cy="78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订阅号主要内容模块</a:t>
            </a:r>
            <a:endParaRPr lang="zh-CN" altLang="zh-CN" sz="32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剪去同侧角的矩形 1"/>
          <p:cNvSpPr/>
          <p:nvPr/>
        </p:nvSpPr>
        <p:spPr>
          <a:xfrm rot="10800000">
            <a:off x="300990" y="362585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平行四边形 15"/>
          <p:cNvSpPr/>
          <p:nvPr/>
        </p:nvSpPr>
        <p:spPr>
          <a:xfrm>
            <a:off x="13970" y="6093460"/>
            <a:ext cx="4272915" cy="723900"/>
          </a:xfrm>
          <a:prstGeom prst="parallelogram">
            <a:avLst>
              <a:gd name="adj" fmla="val 3815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4745"/>
            <a:ext cx="6587490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2507201" y="1980886"/>
            <a:ext cx="6972531" cy="2278242"/>
            <a:chOff x="968802" y="1194169"/>
            <a:chExt cx="6495432" cy="1507932"/>
          </a:xfrm>
        </p:grpSpPr>
        <p:cxnSp>
          <p:nvCxnSpPr>
            <p:cNvPr id="13" name="MH_Other_1"/>
            <p:cNvCxnSpPr/>
            <p:nvPr>
              <p:custDataLst>
                <p:tags r:id="rId4"/>
              </p:custDataLst>
            </p:nvPr>
          </p:nvCxnSpPr>
          <p:spPr>
            <a:xfrm>
              <a:off x="4416233" y="1415625"/>
              <a:ext cx="558800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MH_Other_2"/>
            <p:cNvSpPr/>
            <p:nvPr>
              <p:custDataLst>
                <p:tags r:id="rId5"/>
              </p:custDataLst>
            </p:nvPr>
          </p:nvSpPr>
          <p:spPr>
            <a:xfrm>
              <a:off x="5006783" y="1263225"/>
              <a:ext cx="406400" cy="304800"/>
            </a:xfrm>
            <a:prstGeom prst="ellipse">
              <a:avLst/>
            </a:prstGeom>
            <a:solidFill>
              <a:schemeClr val="accent2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rgbClr val="FFFFFF"/>
                  </a:solidFill>
                  <a:latin typeface="微软雅黑"/>
                </a:rPr>
                <a:t>1</a:t>
              </a:r>
              <a:endParaRPr lang="zh-CN" altLang="en-US" sz="2400" b="1" dirty="0">
                <a:solidFill>
                  <a:srgbClr val="FFFFFF"/>
                </a:solidFill>
                <a:latin typeface="微软雅黑"/>
              </a:endParaRPr>
            </a:p>
          </p:txBody>
        </p:sp>
        <p:cxnSp>
          <p:nvCxnSpPr>
            <p:cNvPr id="6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5006783" y="2422894"/>
              <a:ext cx="558800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MH_Other_4"/>
            <p:cNvSpPr/>
            <p:nvPr>
              <p:custDataLst>
                <p:tags r:id="rId7"/>
              </p:custDataLst>
            </p:nvPr>
          </p:nvSpPr>
          <p:spPr>
            <a:xfrm>
              <a:off x="5595745" y="2270494"/>
              <a:ext cx="406400" cy="304800"/>
            </a:xfrm>
            <a:prstGeom prst="ellipse">
              <a:avLst/>
            </a:pr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rgbClr val="FFFFFF"/>
                  </a:solidFill>
                  <a:latin typeface="微软雅黑"/>
                </a:rPr>
                <a:t>2</a:t>
              </a:r>
              <a:endParaRPr lang="zh-CN" altLang="en-US" sz="2400" b="1" dirty="0">
                <a:solidFill>
                  <a:srgbClr val="FFFFFF"/>
                </a:solidFill>
                <a:latin typeface="微软雅黑"/>
              </a:endParaRPr>
            </a:p>
          </p:txBody>
        </p:sp>
        <p:sp>
          <p:nvSpPr>
            <p:cNvPr id="26" name="MH_Other_7"/>
            <p:cNvSpPr/>
            <p:nvPr>
              <p:custDataLst>
                <p:tags r:id="rId8"/>
              </p:custDataLst>
            </p:nvPr>
          </p:nvSpPr>
          <p:spPr>
            <a:xfrm>
              <a:off x="3498658" y="1267987"/>
              <a:ext cx="1128712" cy="423863"/>
            </a:xfrm>
            <a:custGeom>
              <a:avLst/>
              <a:gdLst>
                <a:gd name="connsiteX0" fmla="*/ 1213505 w 1391850"/>
                <a:gd name="connsiteY0" fmla="*/ 0 h 696292"/>
                <a:gd name="connsiteX1" fmla="*/ 1391850 w 1391850"/>
                <a:gd name="connsiteY1" fmla="*/ 680523 h 696292"/>
                <a:gd name="connsiteX2" fmla="*/ 664395 w 1391850"/>
                <a:gd name="connsiteY2" fmla="*/ 679784 h 696292"/>
                <a:gd name="connsiteX3" fmla="*/ 810270 w 1391850"/>
                <a:gd name="connsiteY3" fmla="*/ 476062 h 696292"/>
                <a:gd name="connsiteX4" fmla="*/ 0 w 1391850"/>
                <a:gd name="connsiteY4" fmla="*/ 696292 h 696292"/>
                <a:gd name="connsiteX5" fmla="*/ 1084978 w 1391850"/>
                <a:gd name="connsiteY5" fmla="*/ 149640 h 69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850" h="696292">
                  <a:moveTo>
                    <a:pt x="1213505" y="0"/>
                  </a:moveTo>
                  <a:lnTo>
                    <a:pt x="1391850" y="680523"/>
                  </a:lnTo>
                  <a:lnTo>
                    <a:pt x="664395" y="679784"/>
                  </a:lnTo>
                  <a:lnTo>
                    <a:pt x="810270" y="476062"/>
                  </a:lnTo>
                  <a:cubicBezTo>
                    <a:pt x="711564" y="424684"/>
                    <a:pt x="364296" y="301346"/>
                    <a:pt x="0" y="696292"/>
                  </a:cubicBezTo>
                  <a:cubicBezTo>
                    <a:pt x="100779" y="106417"/>
                    <a:pt x="733669" y="-15667"/>
                    <a:pt x="1084978" y="149640"/>
                  </a:cubicBezTo>
                  <a:close/>
                </a:path>
              </a:pathLst>
            </a:custGeom>
            <a:solidFill>
              <a:schemeClr val="accent2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b="1">
                <a:solidFill>
                  <a:prstClr val="white"/>
                </a:solidFill>
                <a:latin typeface="微软雅黑"/>
              </a:endParaRPr>
            </a:p>
          </p:txBody>
        </p:sp>
        <p:sp>
          <p:nvSpPr>
            <p:cNvPr id="27" name="MH_Other_8"/>
            <p:cNvSpPr/>
            <p:nvPr>
              <p:custDataLst>
                <p:tags r:id="rId9"/>
              </p:custDataLst>
            </p:nvPr>
          </p:nvSpPr>
          <p:spPr>
            <a:xfrm rot="5400000">
              <a:off x="4554941" y="1850401"/>
              <a:ext cx="846535" cy="565150"/>
            </a:xfrm>
            <a:custGeom>
              <a:avLst/>
              <a:gdLst>
                <a:gd name="connsiteX0" fmla="*/ 1213505 w 1391850"/>
                <a:gd name="connsiteY0" fmla="*/ 0 h 696292"/>
                <a:gd name="connsiteX1" fmla="*/ 1391850 w 1391850"/>
                <a:gd name="connsiteY1" fmla="*/ 680523 h 696292"/>
                <a:gd name="connsiteX2" fmla="*/ 664395 w 1391850"/>
                <a:gd name="connsiteY2" fmla="*/ 679784 h 696292"/>
                <a:gd name="connsiteX3" fmla="*/ 810270 w 1391850"/>
                <a:gd name="connsiteY3" fmla="*/ 476062 h 696292"/>
                <a:gd name="connsiteX4" fmla="*/ 0 w 1391850"/>
                <a:gd name="connsiteY4" fmla="*/ 696292 h 696292"/>
                <a:gd name="connsiteX5" fmla="*/ 1084978 w 1391850"/>
                <a:gd name="connsiteY5" fmla="*/ 149640 h 69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850" h="696292">
                  <a:moveTo>
                    <a:pt x="1213505" y="0"/>
                  </a:moveTo>
                  <a:lnTo>
                    <a:pt x="1391850" y="680523"/>
                  </a:lnTo>
                  <a:lnTo>
                    <a:pt x="664395" y="679784"/>
                  </a:lnTo>
                  <a:lnTo>
                    <a:pt x="810270" y="476062"/>
                  </a:lnTo>
                  <a:cubicBezTo>
                    <a:pt x="711564" y="424684"/>
                    <a:pt x="364296" y="301346"/>
                    <a:pt x="0" y="696292"/>
                  </a:cubicBezTo>
                  <a:cubicBezTo>
                    <a:pt x="100779" y="106417"/>
                    <a:pt x="733669" y="-15667"/>
                    <a:pt x="1084978" y="149640"/>
                  </a:cubicBezTo>
                  <a:close/>
                </a:path>
              </a:pathLst>
            </a:cu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b="1">
                <a:solidFill>
                  <a:prstClr val="white"/>
                </a:solidFill>
                <a:latin typeface="微软雅黑"/>
              </a:endParaRPr>
            </a:p>
          </p:txBody>
        </p:sp>
        <p:sp>
          <p:nvSpPr>
            <p:cNvPr id="28" name="MH_Other_9"/>
            <p:cNvSpPr/>
            <p:nvPr>
              <p:custDataLst>
                <p:tags r:id="rId10"/>
              </p:custDataLst>
            </p:nvPr>
          </p:nvSpPr>
          <p:spPr>
            <a:xfrm rot="13637655">
              <a:off x="2826828" y="1965422"/>
              <a:ext cx="801951" cy="596570"/>
            </a:xfrm>
            <a:custGeom>
              <a:avLst/>
              <a:gdLst>
                <a:gd name="connsiteX0" fmla="*/ 1213505 w 1391850"/>
                <a:gd name="connsiteY0" fmla="*/ 0 h 696292"/>
                <a:gd name="connsiteX1" fmla="*/ 1391850 w 1391850"/>
                <a:gd name="connsiteY1" fmla="*/ 680523 h 696292"/>
                <a:gd name="connsiteX2" fmla="*/ 664395 w 1391850"/>
                <a:gd name="connsiteY2" fmla="*/ 679784 h 696292"/>
                <a:gd name="connsiteX3" fmla="*/ 810270 w 1391850"/>
                <a:gd name="connsiteY3" fmla="*/ 476062 h 696292"/>
                <a:gd name="connsiteX4" fmla="*/ 0 w 1391850"/>
                <a:gd name="connsiteY4" fmla="*/ 696292 h 696292"/>
                <a:gd name="connsiteX5" fmla="*/ 1084978 w 1391850"/>
                <a:gd name="connsiteY5" fmla="*/ 149640 h 69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850" h="696292">
                  <a:moveTo>
                    <a:pt x="1213505" y="0"/>
                  </a:moveTo>
                  <a:lnTo>
                    <a:pt x="1391850" y="680523"/>
                  </a:lnTo>
                  <a:lnTo>
                    <a:pt x="664395" y="679784"/>
                  </a:lnTo>
                  <a:lnTo>
                    <a:pt x="810270" y="476062"/>
                  </a:lnTo>
                  <a:cubicBezTo>
                    <a:pt x="711564" y="424684"/>
                    <a:pt x="364296" y="301346"/>
                    <a:pt x="0" y="696292"/>
                  </a:cubicBezTo>
                  <a:cubicBezTo>
                    <a:pt x="100779" y="106417"/>
                    <a:pt x="733669" y="-15667"/>
                    <a:pt x="1084978" y="149640"/>
                  </a:cubicBezTo>
                  <a:close/>
                </a:path>
              </a:pathLst>
            </a:cu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b="1">
                <a:solidFill>
                  <a:prstClr val="white"/>
                </a:solidFill>
                <a:latin typeface="微软雅黑"/>
              </a:endParaRPr>
            </a:p>
          </p:txBody>
        </p:sp>
        <p:cxnSp>
          <p:nvCxnSpPr>
            <p:cNvPr id="30" name="MH_Other_11"/>
            <p:cNvCxnSpPr/>
            <p:nvPr>
              <p:custDataLst>
                <p:tags r:id="rId11"/>
              </p:custDataLst>
            </p:nvPr>
          </p:nvCxnSpPr>
          <p:spPr>
            <a:xfrm>
              <a:off x="2332922" y="1981941"/>
              <a:ext cx="558800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MH_Other_12"/>
            <p:cNvSpPr/>
            <p:nvPr>
              <p:custDataLst>
                <p:tags r:id="rId12"/>
              </p:custDataLst>
            </p:nvPr>
          </p:nvSpPr>
          <p:spPr>
            <a:xfrm>
              <a:off x="2054689" y="1823351"/>
              <a:ext cx="406400" cy="304800"/>
            </a:xfrm>
            <a:prstGeom prst="ellipse">
              <a:avLst/>
            </a:pr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rgbClr val="FFFFFF"/>
                  </a:solidFill>
                  <a:latin typeface="微软雅黑"/>
                </a:rPr>
                <a:t>3</a:t>
              </a:r>
              <a:endParaRPr lang="zh-CN" altLang="en-US" sz="2400" b="1" dirty="0">
                <a:solidFill>
                  <a:srgbClr val="FFFFFF"/>
                </a:solidFill>
                <a:latin typeface="微软雅黑"/>
              </a:endParaRPr>
            </a:p>
          </p:txBody>
        </p:sp>
        <p:sp>
          <p:nvSpPr>
            <p:cNvPr id="32" name="MH_SubTitle_1"/>
            <p:cNvSpPr/>
            <p:nvPr>
              <p:custDataLst>
                <p:tags r:id="rId13"/>
              </p:custDataLst>
            </p:nvPr>
          </p:nvSpPr>
          <p:spPr>
            <a:xfrm>
              <a:off x="5478242" y="1194169"/>
              <a:ext cx="1463675" cy="497681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da-DK" sz="1600" b="1" dirty="0">
                  <a:solidFill>
                    <a:prstClr val="black"/>
                  </a:solidFill>
                  <a:latin typeface="微软雅黑"/>
                </a:rPr>
                <a:t>店铺上新商品</a:t>
              </a:r>
            </a:p>
          </p:txBody>
        </p:sp>
        <p:sp>
          <p:nvSpPr>
            <p:cNvPr id="34" name="MH_SubTitle_2"/>
            <p:cNvSpPr/>
            <p:nvPr>
              <p:custDataLst>
                <p:tags r:id="rId14"/>
              </p:custDataLst>
            </p:nvPr>
          </p:nvSpPr>
          <p:spPr>
            <a:xfrm>
              <a:off x="6002146" y="2188941"/>
              <a:ext cx="1462088" cy="513160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600" b="1" dirty="0">
                  <a:solidFill>
                    <a:prstClr val="black"/>
                  </a:solidFill>
                  <a:latin typeface="微软雅黑"/>
                </a:rPr>
                <a:t>店铺优惠商品</a:t>
              </a:r>
            </a:p>
          </p:txBody>
        </p:sp>
        <p:sp>
          <p:nvSpPr>
            <p:cNvPr id="35" name="MH_SubTitle_3"/>
            <p:cNvSpPr/>
            <p:nvPr>
              <p:custDataLst>
                <p:tags r:id="rId15"/>
              </p:custDataLst>
            </p:nvPr>
          </p:nvSpPr>
          <p:spPr>
            <a:xfrm>
              <a:off x="968802" y="1725955"/>
              <a:ext cx="1842360" cy="511969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600" b="1" dirty="0" smtClean="0">
                  <a:solidFill>
                    <a:prstClr val="black"/>
                  </a:solidFill>
                  <a:latin typeface="微软雅黑"/>
                </a:rPr>
                <a:t>店铺引流</a:t>
              </a:r>
              <a:endParaRPr lang="zh-CN" altLang="en-US" sz="1600" b="1" dirty="0">
                <a:solidFill>
                  <a:prstClr val="black"/>
                </a:solidFill>
                <a:latin typeface="微软雅黑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5315953" y="2805517"/>
            <a:ext cx="1118235" cy="1078230"/>
          </a:xfrm>
          <a:prstGeom prst="ellipse">
            <a:avLst/>
          </a:prstGeom>
          <a:solidFill>
            <a:srgbClr val="FFC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prstClr val="white"/>
                </a:solidFill>
              </a:rPr>
              <a:t>订阅号</a:t>
            </a:r>
          </a:p>
        </p:txBody>
      </p:sp>
      <p:sp>
        <p:nvSpPr>
          <p:cNvPr id="19" name="MH_Text_1"/>
          <p:cNvSpPr txBox="1"/>
          <p:nvPr>
            <p:custDataLst>
              <p:tags r:id="rId1"/>
            </p:custDataLst>
          </p:nvPr>
        </p:nvSpPr>
        <p:spPr bwMode="auto">
          <a:xfrm>
            <a:off x="8005178" y="689695"/>
            <a:ext cx="3197860" cy="129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店铺的商品上新，要求商家积极推动商品的上新或是精选店铺中几款商品包装成新品，给用户带来新品的体验</a:t>
            </a:r>
            <a:endParaRPr lang="en-US" altLang="zh-CN" sz="16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/>
              <a:ea typeface="微软雅黑"/>
            </a:endParaRPr>
          </a:p>
        </p:txBody>
      </p:sp>
      <p:sp>
        <p:nvSpPr>
          <p:cNvPr id="36" name="MH_Text_1"/>
          <p:cNvSpPr txBox="1"/>
          <p:nvPr>
            <p:custDataLst>
              <p:tags r:id="rId2"/>
            </p:custDataLst>
          </p:nvPr>
        </p:nvSpPr>
        <p:spPr bwMode="auto">
          <a:xfrm>
            <a:off x="7902943" y="4335867"/>
            <a:ext cx="3197860" cy="133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店铺中所有优惠价、用券商品都可定义为优惠商品，根据商家实际情况精选几款优惠商品进行推荐，带动店铺的销售转化</a:t>
            </a:r>
            <a:endParaRPr lang="en-US" altLang="zh-CN" sz="1600" dirty="0" smtClean="0">
              <a:solidFill>
                <a:prstClr val="black">
                  <a:lumMod val="65000"/>
                  <a:lumOff val="35000"/>
                </a:prstClr>
              </a:solidFill>
              <a:latin typeface="微软雅黑"/>
              <a:ea typeface="微软雅黑"/>
            </a:endParaRPr>
          </a:p>
        </p:txBody>
      </p:sp>
      <p:sp>
        <p:nvSpPr>
          <p:cNvPr id="37" name="MH_Text_1"/>
          <p:cNvSpPr txBox="1"/>
          <p:nvPr>
            <p:custDataLst>
              <p:tags r:id="rId3"/>
            </p:custDataLst>
          </p:nvPr>
        </p:nvSpPr>
        <p:spPr bwMode="auto">
          <a:xfrm>
            <a:off x="301420" y="3641509"/>
            <a:ext cx="3970020" cy="125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订阅号中固定位置展示店铺入口，为店铺引流，固定的“</a:t>
            </a:r>
            <a:r>
              <a:rPr lang="zh-CN" alt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店铺上新</a:t>
            </a:r>
            <a:r>
              <a:rPr lang="zh-CN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</a:rPr>
              <a:t>” 也是将流量引导店铺的上新页面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69478" y="292809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流量均到达商品四级页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直接箭头连接符 11"/>
          <p:cNvCxnSpPr>
            <a:stCxn id="32" idx="3"/>
          </p:cNvCxnSpPr>
          <p:nvPr/>
        </p:nvCxnSpPr>
        <p:spPr>
          <a:xfrm>
            <a:off x="8919050" y="2356844"/>
            <a:ext cx="846316" cy="4592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9445593" y="3399271"/>
            <a:ext cx="639547" cy="4844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/>
          <p:nvPr/>
        </p:nvSpPr>
        <p:spPr>
          <a:xfrm>
            <a:off x="1154248" y="194311"/>
            <a:ext cx="3925751" cy="720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苏宁</a:t>
            </a:r>
            <a:r>
              <a:rPr lang="zh-CN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订阅号</a:t>
            </a: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</a:rPr>
              <a:t>基本样式</a:t>
            </a:r>
            <a:endParaRPr lang="zh-CN" altLang="zh-CN" sz="32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4247743" y="2973919"/>
            <a:ext cx="1403253" cy="75311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剪去同侧角的矩形 9"/>
          <p:cNvSpPr/>
          <p:nvPr/>
        </p:nvSpPr>
        <p:spPr>
          <a:xfrm rot="10800000">
            <a:off x="300990" y="362585"/>
            <a:ext cx="666750" cy="66675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00" y="921795"/>
            <a:ext cx="2837181" cy="524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7740" y="6323270"/>
            <a:ext cx="3576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 smtClean="0"/>
              <a:t>消息列表中和底部</a:t>
            </a:r>
            <a:r>
              <a:rPr lang="en-US" altLang="zh-CN" sz="1600" dirty="0" smtClean="0"/>
              <a:t>TAB</a:t>
            </a:r>
            <a:r>
              <a:rPr lang="zh-CN" altLang="en-US" sz="1600" dirty="0" smtClean="0"/>
              <a:t>都有订阅号入口</a:t>
            </a:r>
            <a:endParaRPr lang="zh-CN" alt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914" y="851860"/>
            <a:ext cx="2933700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49" y="882883"/>
            <a:ext cx="2859751" cy="529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21392" y="6341572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订阅号中用户收藏店铺的列表页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9083408" y="6308280"/>
            <a:ext cx="3253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店铺</a:t>
            </a:r>
            <a:r>
              <a:rPr lang="zh-CN" altLang="en-US" sz="1600" b="1" dirty="0" smtClean="0"/>
              <a:t>上新</a:t>
            </a:r>
            <a:r>
              <a:rPr lang="en-US" altLang="zh-CN" sz="1600" b="1" dirty="0" smtClean="0"/>
              <a:t>/</a:t>
            </a:r>
            <a:r>
              <a:rPr lang="zh-CN" altLang="en-US" sz="1600" b="1" dirty="0" smtClean="0"/>
              <a:t>优惠</a:t>
            </a:r>
            <a:r>
              <a:rPr lang="zh-CN" altLang="en-US" sz="1600" dirty="0" smtClean="0"/>
              <a:t>商品内容展示，由商户在后台自定义维护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509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4762500"/>
          </a:xfrm>
          <a:prstGeom prst="rect">
            <a:avLst/>
          </a:prstGeom>
          <a:solidFill>
            <a:srgbClr val="FFF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841830" y="3485227"/>
            <a:ext cx="452078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8000" b="1" dirty="0" smtClean="0"/>
              <a:t>谢谢观看 </a:t>
            </a:r>
            <a:endParaRPr kumimoji="1" lang="en-US" altLang="zh-CN" sz="8000" b="1" dirty="0" smtClean="0"/>
          </a:p>
          <a:p>
            <a:endParaRPr kumimoji="1" lang="zh-CN" altLang="en-US" sz="80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1185130"/>
  <p:tag name="MH_LIBRARY" val="CONTENTS"/>
  <p:tag name="MH_TYPE" val="OTHERS"/>
  <p:tag name="ID" val="5452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Other"/>
  <p:tag name="MH_ORDER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SubTitle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SubTitle"/>
  <p:tag name="MH_ORD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212934"/>
  <p:tag name="MH_LIBRARY" val="GRAPHIC"/>
  <p:tag name="MH_TYPE" val="SubTitle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Text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2124545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Office 主题">
  <a:themeElements>
    <a:clrScheme name="自定义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自定义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自定义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456</Words>
  <Application>Microsoft Office PowerPoint</Application>
  <PresentationFormat>自定义</PresentationFormat>
  <Paragraphs>40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Office 主题</vt:lpstr>
      <vt:lpstr>1_Office 主题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Windows 用户</cp:lastModifiedBy>
  <cp:revision>317</cp:revision>
  <dcterms:created xsi:type="dcterms:W3CDTF">2015-08-03T06:38:00Z</dcterms:created>
  <dcterms:modified xsi:type="dcterms:W3CDTF">2017-03-28T02:29:36Z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